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671" r:id="rId4"/>
    <p:sldMasterId id="2147484745" r:id="rId5"/>
  </p:sldMasterIdLst>
  <p:notesMasterIdLst>
    <p:notesMasterId r:id="rId43"/>
  </p:notesMasterIdLst>
  <p:handoutMasterIdLst>
    <p:handoutMasterId r:id="rId44"/>
  </p:handoutMasterIdLst>
  <p:sldIdLst>
    <p:sldId id="1861" r:id="rId6"/>
    <p:sldId id="1878" r:id="rId7"/>
    <p:sldId id="1886" r:id="rId8"/>
    <p:sldId id="2443" r:id="rId9"/>
    <p:sldId id="4227" r:id="rId10"/>
    <p:sldId id="1879" r:id="rId11"/>
    <p:sldId id="1901" r:id="rId12"/>
    <p:sldId id="1900" r:id="rId13"/>
    <p:sldId id="3200" r:id="rId14"/>
    <p:sldId id="1902" r:id="rId15"/>
    <p:sldId id="3203" r:id="rId16"/>
    <p:sldId id="1880" r:id="rId17"/>
    <p:sldId id="4228" r:id="rId18"/>
    <p:sldId id="4229" r:id="rId19"/>
    <p:sldId id="1887" r:id="rId20"/>
    <p:sldId id="3208" r:id="rId21"/>
    <p:sldId id="1881" r:id="rId22"/>
    <p:sldId id="1890" r:id="rId23"/>
    <p:sldId id="1891" r:id="rId24"/>
    <p:sldId id="1907" r:id="rId25"/>
    <p:sldId id="1908" r:id="rId26"/>
    <p:sldId id="1896" r:id="rId27"/>
    <p:sldId id="1892" r:id="rId28"/>
    <p:sldId id="1895" r:id="rId29"/>
    <p:sldId id="1893" r:id="rId30"/>
    <p:sldId id="4231" r:id="rId31"/>
    <p:sldId id="4232" r:id="rId32"/>
    <p:sldId id="4233" r:id="rId33"/>
    <p:sldId id="1897" r:id="rId34"/>
    <p:sldId id="1898" r:id="rId35"/>
    <p:sldId id="1912" r:id="rId36"/>
    <p:sldId id="1909" r:id="rId37"/>
    <p:sldId id="1910" r:id="rId38"/>
    <p:sldId id="1911" r:id="rId39"/>
    <p:sldId id="1882" r:id="rId40"/>
    <p:sldId id="1884" r:id="rId41"/>
    <p:sldId id="1840" r:id="rId42"/>
  </p:sldIdLst>
  <p:sldSz cx="12192000" cy="6858000"/>
  <p:notesSz cx="6858000" cy="9144000"/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" id="{888AB95E-1B7E-4E95-8F39-C5D0E8372BC2}">
          <p14:sldIdLst>
            <p14:sldId id="1861"/>
            <p14:sldId id="1878"/>
            <p14:sldId id="1886"/>
            <p14:sldId id="2443"/>
            <p14:sldId id="4227"/>
            <p14:sldId id="1879"/>
            <p14:sldId id="1901"/>
            <p14:sldId id="1900"/>
            <p14:sldId id="3200"/>
            <p14:sldId id="1902"/>
            <p14:sldId id="3203"/>
            <p14:sldId id="1880"/>
            <p14:sldId id="4228"/>
            <p14:sldId id="4229"/>
            <p14:sldId id="1887"/>
            <p14:sldId id="3208"/>
            <p14:sldId id="1881"/>
            <p14:sldId id="1890"/>
            <p14:sldId id="1891"/>
            <p14:sldId id="1907"/>
            <p14:sldId id="1908"/>
            <p14:sldId id="1896"/>
            <p14:sldId id="1892"/>
            <p14:sldId id="1895"/>
            <p14:sldId id="1893"/>
            <p14:sldId id="4231"/>
            <p14:sldId id="4232"/>
            <p14:sldId id="4233"/>
            <p14:sldId id="1897"/>
            <p14:sldId id="1898"/>
            <p14:sldId id="1912"/>
            <p14:sldId id="1909"/>
            <p14:sldId id="1910"/>
            <p14:sldId id="1911"/>
            <p14:sldId id="1882"/>
            <p14:sldId id="1884"/>
            <p14:sldId id="184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5" name="Unknown User1" initials="Unknown User1" lastIdx="19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83B01"/>
    <a:srgbClr val="7FBA00"/>
    <a:srgbClr val="0079D6"/>
    <a:srgbClr val="002050"/>
    <a:srgbClr val="0078D4"/>
    <a:srgbClr val="BDBDBD"/>
    <a:srgbClr val="D2D2D2"/>
    <a:srgbClr val="E6E6E6"/>
    <a:srgbClr val="FFB900"/>
    <a:srgbClr val="3030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994C69E-0571-425C-8672-24F6AD02F4B7}" v="1" dt="2018-10-15T13:02:23.50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978" autoAdjust="0"/>
    <p:restoredTop sz="89815" autoAdjust="0"/>
  </p:normalViewPr>
  <p:slideViewPr>
    <p:cSldViewPr snapToGrid="0">
      <p:cViewPr varScale="1">
        <p:scale>
          <a:sx n="158" d="100"/>
          <a:sy n="158" d="100"/>
        </p:scale>
        <p:origin x="76" y="128"/>
      </p:cViewPr>
      <p:guideLst/>
    </p:cSldViewPr>
  </p:slideViewPr>
  <p:outlineViewPr>
    <p:cViewPr>
      <p:scale>
        <a:sx n="33" d="100"/>
        <a:sy n="33" d="100"/>
      </p:scale>
      <p:origin x="0" y="-6516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-1029"/>
    </p:cViewPr>
  </p:sorterViewPr>
  <p:notesViewPr>
    <p:cSldViewPr snapToGrid="0" showGuides="1">
      <p:cViewPr varScale="1">
        <p:scale>
          <a:sx n="75" d="100"/>
          <a:sy n="75" d="100"/>
        </p:scale>
        <p:origin x="2766" y="3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viewProps" Target="viewProps.xml"/><Relationship Id="rId50" Type="http://schemas.microsoft.com/office/2016/11/relationships/changesInfo" Target="changesInfos/changesInfo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slide" Target="slides/slide36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commentAuthors" Target="commentAuthor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notesMaster" Target="notesMasters/notesMaster1.xml"/><Relationship Id="rId48" Type="http://schemas.openxmlformats.org/officeDocument/2006/relationships/theme" Target="theme/theme1.xml"/><Relationship Id="rId8" Type="http://schemas.openxmlformats.org/officeDocument/2006/relationships/slide" Target="slides/slide3.xml"/><Relationship Id="rId51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b Kuehfus" userId="453d022f19b6df9a" providerId="LiveId" clId="{D994C69E-0571-425C-8672-24F6AD02F4B7}"/>
    <pc:docChg chg="custSel modSld">
      <pc:chgData name="Rob Kuehfus" userId="453d022f19b6df9a" providerId="LiveId" clId="{D994C69E-0571-425C-8672-24F6AD02F4B7}" dt="2018-10-15T13:02:15.152" v="22" actId="478"/>
      <pc:docMkLst>
        <pc:docMk/>
      </pc:docMkLst>
      <pc:sldChg chg="delSp modSp">
        <pc:chgData name="Rob Kuehfus" userId="453d022f19b6df9a" providerId="LiveId" clId="{D994C69E-0571-425C-8672-24F6AD02F4B7}" dt="2018-10-15T13:02:15.152" v="22" actId="478"/>
        <pc:sldMkLst>
          <pc:docMk/>
          <pc:sldMk cId="1869999325" sldId="1861"/>
        </pc:sldMkLst>
        <pc:spChg chg="del">
          <ac:chgData name="Rob Kuehfus" userId="453d022f19b6df9a" providerId="LiveId" clId="{D994C69E-0571-425C-8672-24F6AD02F4B7}" dt="2018-10-15T13:02:15.152" v="22" actId="478"/>
          <ac:spMkLst>
            <pc:docMk/>
            <pc:sldMk cId="1869999325" sldId="1861"/>
            <ac:spMk id="3" creationId="{6BF192C7-A559-4D90-992F-DB57049BA671}"/>
          </ac:spMkLst>
        </pc:spChg>
        <pc:spChg chg="mod">
          <ac:chgData name="Rob Kuehfus" userId="453d022f19b6df9a" providerId="LiveId" clId="{D994C69E-0571-425C-8672-24F6AD02F4B7}" dt="2018-10-15T13:02:05.719" v="21" actId="20577"/>
          <ac:spMkLst>
            <pc:docMk/>
            <pc:sldMk cId="1869999325" sldId="1861"/>
            <ac:spMk id="7" creationId="{5B233F29-D5A5-4DF5-AA87-020831D2ED66}"/>
          </ac:spMkLst>
        </pc:spChg>
      </pc:sldChg>
    </pc:docChg>
  </pc:docChgLst>
  <pc:docChgLst>
    <pc:chgData name="Rob Kuehfus" userId="453d022f19b6df9a" providerId="LiveId" clId="{1579A2AC-278D-46B8-8B07-654274831991}"/>
    <pc:docChg chg="custSel delSld modSld delMainMaster modSection">
      <pc:chgData name="Rob Kuehfus" userId="453d022f19b6df9a" providerId="LiveId" clId="{1579A2AC-278D-46B8-8B07-654274831991}" dt="2018-10-12T12:20:09.959" v="103" actId="20577"/>
      <pc:docMkLst>
        <pc:docMk/>
      </pc:docMkLst>
      <pc:sldChg chg="addSp delSp modSp">
        <pc:chgData name="Rob Kuehfus" userId="453d022f19b6df9a" providerId="LiveId" clId="{1579A2AC-278D-46B8-8B07-654274831991}" dt="2018-10-12T12:20:09.959" v="103" actId="20577"/>
        <pc:sldMkLst>
          <pc:docMk/>
          <pc:sldMk cId="1869999325" sldId="1861"/>
        </pc:sldMkLst>
        <pc:spChg chg="add mod">
          <ac:chgData name="Rob Kuehfus" userId="453d022f19b6df9a" providerId="LiveId" clId="{1579A2AC-278D-46B8-8B07-654274831991}" dt="2018-10-12T12:19:12.686" v="39" actId="478"/>
          <ac:spMkLst>
            <pc:docMk/>
            <pc:sldMk cId="1869999325" sldId="1861"/>
            <ac:spMk id="3" creationId="{6BF192C7-A559-4D90-992F-DB57049BA671}"/>
          </ac:spMkLst>
        </pc:spChg>
        <pc:spChg chg="del">
          <ac:chgData name="Rob Kuehfus" userId="453d022f19b6df9a" providerId="LiveId" clId="{1579A2AC-278D-46B8-8B07-654274831991}" dt="2018-10-12T12:19:12.686" v="39" actId="478"/>
          <ac:spMkLst>
            <pc:docMk/>
            <pc:sldMk cId="1869999325" sldId="1861"/>
            <ac:spMk id="5" creationId="{C2A8FA8E-80DC-468B-AB33-77C815EA5E15}"/>
          </ac:spMkLst>
        </pc:spChg>
        <pc:spChg chg="mod">
          <ac:chgData name="Rob Kuehfus" userId="453d022f19b6df9a" providerId="LiveId" clId="{1579A2AC-278D-46B8-8B07-654274831991}" dt="2018-10-12T12:20:09.959" v="103" actId="20577"/>
          <ac:spMkLst>
            <pc:docMk/>
            <pc:sldMk cId="1869999325" sldId="1861"/>
            <ac:spMk id="7" creationId="{5B233F29-D5A5-4DF5-AA87-020831D2ED66}"/>
          </ac:spMkLst>
        </pc:spChg>
      </pc:sldChg>
      <pc:sldMasterChg chg="delSldLayout">
        <pc:chgData name="Rob Kuehfus" userId="453d022f19b6df9a" providerId="LiveId" clId="{1579A2AC-278D-46B8-8B07-654274831991}" dt="2018-10-12T12:18:28.400" v="15" actId="2696"/>
        <pc:sldMasterMkLst>
          <pc:docMk/>
          <pc:sldMasterMk cId="1987466481" sldId="2147484745"/>
        </pc:sldMasterMkLst>
      </pc:sldMasterChg>
    </pc:docChg>
  </pc:docChgLst>
</pc:chgInfo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5" dt="2018-09-12T00:16:22.474" idx="9">
    <p:pos x="10" y="106"/>
    <p:text>Also show the Security Center graphic in a better way, the icon is backed by cloud to show that ASC is built-in to Azure</p:text>
    <p:extLst>
      <p:ext uri="{C676402C-5697-4E1C-873F-D02D1690AC5C}">
        <p15:threadingInfo xmlns:p15="http://schemas.microsoft.com/office/powerpoint/2012/main" timeZoneBias="420"/>
      </p:ext>
    </p:extLst>
  </p:cm>
  <p:cm authorId="5" dt="2018-09-16T23:25:24.554" idx="19">
    <p:pos x="106" y="106"/>
    <p:text>Why is the security center icon on the side of the cloud?  And The name Azure Security Center in the center?</p:text>
    <p:extLst>
      <p:ext uri="{C676402C-5697-4E1C-873F-D02D1690AC5C}">
        <p15:threadingInfo xmlns:p15="http://schemas.microsoft.com/office/powerpoint/2012/main" timeZoneBias="42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F9EC6-89FF-47E1-8594-1A32E3B45134}" type="datetime8">
              <a:rPr lang="en-US" smtClean="0">
                <a:latin typeface="Segoe UI" pitchFamily="34" charset="0"/>
              </a:rPr>
              <a:t>10/15/2018 9:01 AM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6CE63F-9E7F-4C04-9D0D-FCA25A8E9E86}" type="datetime8">
              <a:rPr lang="en-US" smtClean="0"/>
              <a:t>10/15/2018 9:01 AM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10/15/2018 9:01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10085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10/15/2018 9:01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65188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B16574EE-8191-4BCC-ABE6-D00A4F4D7690}" type="datetime8">
              <a:rPr lang="en-US" smtClean="0"/>
              <a:t>10/15/2018 9:01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27766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E2F19A73-88F5-4B80-A929-CF8E66EE5449}" type="datetime8">
              <a:rPr lang="en-US" smtClean="0"/>
              <a:t>10/15/2018 9:01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1049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A5CD2277-7C1A-43CA-8676-87B24AD584BD}" type="datetime8">
              <a:rPr lang="en-US" smtClean="0"/>
              <a:t>10/15/2018 9:01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33074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A5CD2277-7C1A-43CA-8676-87B24AD584BD}" type="datetime8">
              <a:rPr lang="en-US" smtClean="0"/>
              <a:t>10/15/2018 9:01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62030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A5CD2277-7C1A-43CA-8676-87B24AD584BD}" type="datetime8">
              <a:rPr lang="en-US" smtClean="0"/>
              <a:t>10/15/2018 9:01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21486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A5CD2277-7C1A-43CA-8676-87B24AD584BD}" type="datetime8">
              <a:rPr lang="en-US" smtClean="0"/>
              <a:t>10/15/2018 9:01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36957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B16574EE-8191-4BCC-ABE6-D00A4F4D7690}" type="datetime8">
              <a:rPr lang="en-US" smtClean="0"/>
              <a:t>10/15/2018 9:01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58550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10" name="Date Placeholder 9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fld id="{D44C3489-8257-4E60-994D-6A5CEE67ED71}" type="datetime8">
              <a:rPr lang="en-US" smtClean="0"/>
              <a:t>10/15/2018 9:01 AM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5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438052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10" name="Date Placeholder 9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fld id="{D44C3489-8257-4E60-994D-6A5CEE67ED71}" type="datetime8">
              <a:rPr lang="en-US" smtClean="0"/>
              <a:t>10/15/2018 9:01 AM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5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50938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E2F19A73-88F5-4B80-A929-CF8E66EE5449}" type="datetime8">
              <a:rPr lang="en-US" smtClean="0"/>
              <a:t>10/15/2018 9:01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548311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10" name="Date Placeholder 9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fld id="{D44C3489-8257-4E60-994D-6A5CEE67ED71}" type="datetime8">
              <a:rPr lang="en-US" smtClean="0"/>
              <a:t>10/15/2018 9:01 AM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5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253891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10" name="Date Placeholder 9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44C3489-8257-4E60-994D-6A5CEE67ED71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10/15/2018 9:01 AM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5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2144773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10" name="Date Placeholder 9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44C3489-8257-4E60-994D-6A5CEE67ED71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10/15/2018 9:01 AM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5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545605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10" name="Date Placeholder 9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44C3489-8257-4E60-994D-6A5CEE67ED71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10/15/2018 9:01 AM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5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5670861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E2F19A73-88F5-4B80-A929-CF8E66EE5449}" type="datetime8">
              <a:rPr lang="en-US" smtClean="0"/>
              <a:t>10/15/2018 9:01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500169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72E0C910-0166-48E0-B8EF-5071277A02A8}" type="datetime8">
              <a:rPr lang="en-US" smtClean="0"/>
              <a:t>10/15/2018 9:01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714335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72E0C910-0166-48E0-B8EF-5071277A02A8}" type="datetime8">
              <a:rPr lang="en-US" smtClean="0"/>
              <a:t>10/15/2018 9:01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471512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72E0C910-0166-48E0-B8EF-5071277A02A8}" type="datetime8">
              <a:rPr lang="en-US" smtClean="0"/>
              <a:t>10/15/2018 9:01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672325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72E0C910-0166-48E0-B8EF-5071277A02A8}" type="datetime8">
              <a:rPr lang="en-US" smtClean="0"/>
              <a:t>10/15/2018 9:01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371994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72E0C910-0166-48E0-B8EF-5071277A02A8}" type="datetime8">
              <a:rPr lang="en-US" smtClean="0"/>
              <a:t>10/15/2018 9:01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94246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72E0C910-0166-48E0-B8EF-5071277A02A8}" type="datetime8">
              <a:rPr lang="en-US" smtClean="0"/>
              <a:t>10/15/2018 9:01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352839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E2F19A73-88F5-4B80-A929-CF8E66EE5449}" type="datetime8">
              <a:rPr lang="en-US" smtClean="0"/>
              <a:t>10/15/2018 9:01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588012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72E0C910-0166-48E0-B8EF-5071277A02A8}" type="datetime8">
              <a:rPr lang="en-US" smtClean="0"/>
              <a:t>10/15/2018 9:01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606344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0ECFDC7D-F4BE-4668-920D-08874925A5D7}" type="datetime8">
              <a:rPr lang="en-US" smtClean="0">
                <a:solidFill>
                  <a:prstClr val="black"/>
                </a:solidFill>
              </a:rPr>
              <a:t>10/15/2018 9:01 AM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C87E0CF-87F6-4B58-B8B8-DCAB2DAAF3CA}" type="slidenum">
              <a:rPr lang="en-US" smtClean="0">
                <a:solidFill>
                  <a:prstClr val="black"/>
                </a:solidFill>
              </a:rPr>
              <a:pPr/>
              <a:t>37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</p:spTree>
    <p:extLst>
      <p:ext uri="{BB962C8B-B14F-4D97-AF65-F5344CB8AC3E}">
        <p14:creationId xmlns:p14="http://schemas.microsoft.com/office/powerpoint/2010/main" val="41994292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A5CD2277-7C1A-43CA-8676-87B24AD584BD}" type="datetime8">
              <a:rPr lang="en-US" smtClean="0"/>
              <a:t>10/15/2018 9:01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24535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E2F19A73-88F5-4B80-A929-CF8E66EE5449}" type="datetime8">
              <a:rPr lang="en-US" smtClean="0"/>
              <a:t>10/15/2018 9:01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50507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10/15/2018 9:01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7404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E2F19A73-88F5-4B80-A929-CF8E66EE5449}" type="datetime8">
              <a:rPr lang="en-US" smtClean="0"/>
              <a:t>10/15/2018 9:01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94592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E2F19A73-88F5-4B80-A929-CF8E66EE5449}" type="datetime8">
              <a:rPr lang="en-US" smtClean="0"/>
              <a:t>10/15/2018 9:01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27242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10/15/2018 9:01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40903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7.png"/><Relationship Id="rId4" Type="http://schemas.openxmlformats.org/officeDocument/2006/relationships/image" Target="../media/image4.sv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emf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MS logo gray - EMF" descr="Microsoft logo, gray text version">
            <a:extLst>
              <a:ext uri="{FF2B5EF4-FFF2-40B4-BE49-F238E27FC236}">
                <a16:creationId xmlns:a16="http://schemas.microsoft.com/office/drawing/2014/main" id="{8804C2B3-3878-4889-940D-3F3386B9455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6080"/>
            <a:ext cx="1366440" cy="292608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8B2E4F62-54DC-4435-AA29-18599C177284}"/>
              </a:ext>
            </a:extLst>
          </p:cNvPr>
          <p:cNvSpPr/>
          <p:nvPr userDrawn="1"/>
        </p:nvSpPr>
        <p:spPr bwMode="gray">
          <a:xfrm>
            <a:off x="293044" y="1170431"/>
            <a:ext cx="11604624" cy="5393881"/>
          </a:xfrm>
          <a:prstGeom prst="rect">
            <a:avLst/>
          </a:prstGeom>
          <a:solidFill>
            <a:srgbClr val="D83B0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6FAD87F-DBF5-4E2F-A61B-3CCEC5C7D0B9}"/>
              </a:ext>
            </a:extLst>
          </p:cNvPr>
          <p:cNvGrpSpPr/>
          <p:nvPr userDrawn="1"/>
        </p:nvGrpSpPr>
        <p:grpSpPr bwMode="ltGray">
          <a:xfrm>
            <a:off x="8710812" y="1771650"/>
            <a:ext cx="3481189" cy="4196081"/>
            <a:chOff x="8710812" y="1771650"/>
            <a:chExt cx="3481189" cy="4196081"/>
          </a:xfrm>
        </p:grpSpPr>
        <p:sp>
          <p:nvSpPr>
            <p:cNvPr id="32" name="Freeform 5">
              <a:extLst>
                <a:ext uri="{FF2B5EF4-FFF2-40B4-BE49-F238E27FC236}">
                  <a16:creationId xmlns:a16="http://schemas.microsoft.com/office/drawing/2014/main" id="{6B0365F1-E7DF-4958-962E-9FFD3A394140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9246854" y="3720628"/>
              <a:ext cx="531187" cy="974975"/>
            </a:xfrm>
            <a:custGeom>
              <a:avLst/>
              <a:gdLst>
                <a:gd name="T0" fmla="*/ 547 w 547"/>
                <a:gd name="T1" fmla="*/ 704 h 1004"/>
                <a:gd name="T2" fmla="*/ 0 w 547"/>
                <a:gd name="T3" fmla="*/ 1004 h 1004"/>
                <a:gd name="T4" fmla="*/ 0 w 547"/>
                <a:gd name="T5" fmla="*/ 300 h 1004"/>
                <a:gd name="T6" fmla="*/ 547 w 547"/>
                <a:gd name="T7" fmla="*/ 0 h 1004"/>
                <a:gd name="T8" fmla="*/ 547 w 547"/>
                <a:gd name="T9" fmla="*/ 704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7" h="1004">
                  <a:moveTo>
                    <a:pt x="547" y="704"/>
                  </a:moveTo>
                  <a:lnTo>
                    <a:pt x="0" y="1004"/>
                  </a:lnTo>
                  <a:lnTo>
                    <a:pt x="0" y="300"/>
                  </a:lnTo>
                  <a:lnTo>
                    <a:pt x="547" y="0"/>
                  </a:lnTo>
                  <a:lnTo>
                    <a:pt x="547" y="704"/>
                  </a:lnTo>
                  <a:close/>
                </a:path>
              </a:pathLst>
            </a:custGeom>
            <a:solidFill>
              <a:srgbClr val="F375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6">
              <a:extLst>
                <a:ext uri="{FF2B5EF4-FFF2-40B4-BE49-F238E27FC236}">
                  <a16:creationId xmlns:a16="http://schemas.microsoft.com/office/drawing/2014/main" id="{39253E4C-431D-4257-8CC7-C1456CD2F32D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9778040" y="3720628"/>
              <a:ext cx="532157" cy="974975"/>
            </a:xfrm>
            <a:custGeom>
              <a:avLst/>
              <a:gdLst>
                <a:gd name="T0" fmla="*/ 0 w 548"/>
                <a:gd name="T1" fmla="*/ 704 h 1004"/>
                <a:gd name="T2" fmla="*/ 548 w 548"/>
                <a:gd name="T3" fmla="*/ 1004 h 1004"/>
                <a:gd name="T4" fmla="*/ 548 w 548"/>
                <a:gd name="T5" fmla="*/ 300 h 1004"/>
                <a:gd name="T6" fmla="*/ 0 w 548"/>
                <a:gd name="T7" fmla="*/ 0 h 1004"/>
                <a:gd name="T8" fmla="*/ 0 w 548"/>
                <a:gd name="T9" fmla="*/ 704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4">
                  <a:moveTo>
                    <a:pt x="0" y="704"/>
                  </a:moveTo>
                  <a:lnTo>
                    <a:pt x="548" y="1004"/>
                  </a:lnTo>
                  <a:lnTo>
                    <a:pt x="548" y="300"/>
                  </a:lnTo>
                  <a:lnTo>
                    <a:pt x="0" y="0"/>
                  </a:lnTo>
                  <a:lnTo>
                    <a:pt x="0" y="704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7">
              <a:extLst>
                <a:ext uri="{FF2B5EF4-FFF2-40B4-BE49-F238E27FC236}">
                  <a16:creationId xmlns:a16="http://schemas.microsoft.com/office/drawing/2014/main" id="{E928826C-9C74-4194-A556-98EC9A96F677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9246854" y="4404276"/>
              <a:ext cx="1063344" cy="586538"/>
            </a:xfrm>
            <a:custGeom>
              <a:avLst/>
              <a:gdLst>
                <a:gd name="T0" fmla="*/ 547 w 1095"/>
                <a:gd name="T1" fmla="*/ 0 h 604"/>
                <a:gd name="T2" fmla="*/ 0 w 1095"/>
                <a:gd name="T3" fmla="*/ 300 h 604"/>
                <a:gd name="T4" fmla="*/ 560 w 1095"/>
                <a:gd name="T5" fmla="*/ 604 h 604"/>
                <a:gd name="T6" fmla="*/ 1095 w 1095"/>
                <a:gd name="T7" fmla="*/ 300 h 604"/>
                <a:gd name="T8" fmla="*/ 547 w 1095"/>
                <a:gd name="T9" fmla="*/ 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604">
                  <a:moveTo>
                    <a:pt x="547" y="0"/>
                  </a:moveTo>
                  <a:lnTo>
                    <a:pt x="0" y="300"/>
                  </a:lnTo>
                  <a:lnTo>
                    <a:pt x="560" y="604"/>
                  </a:lnTo>
                  <a:lnTo>
                    <a:pt x="1095" y="300"/>
                  </a:lnTo>
                  <a:lnTo>
                    <a:pt x="547" y="0"/>
                  </a:lnTo>
                  <a:close/>
                </a:path>
              </a:pathLst>
            </a:custGeom>
            <a:solidFill>
              <a:srgbClr val="B9B9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8">
              <a:extLst>
                <a:ext uri="{FF2B5EF4-FFF2-40B4-BE49-F238E27FC236}">
                  <a16:creationId xmlns:a16="http://schemas.microsoft.com/office/drawing/2014/main" id="{7ACB5DE1-DAC6-4C99-B2CC-0EB12CE0D5FE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8710812" y="2748567"/>
              <a:ext cx="532157" cy="976917"/>
            </a:xfrm>
            <a:custGeom>
              <a:avLst/>
              <a:gdLst>
                <a:gd name="T0" fmla="*/ 548 w 548"/>
                <a:gd name="T1" fmla="*/ 706 h 1006"/>
                <a:gd name="T2" fmla="*/ 0 w 548"/>
                <a:gd name="T3" fmla="*/ 1006 h 1006"/>
                <a:gd name="T4" fmla="*/ 0 w 548"/>
                <a:gd name="T5" fmla="*/ 300 h 1006"/>
                <a:gd name="T6" fmla="*/ 548 w 548"/>
                <a:gd name="T7" fmla="*/ 0 h 1006"/>
                <a:gd name="T8" fmla="*/ 548 w 548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6">
                  <a:moveTo>
                    <a:pt x="548" y="706"/>
                  </a:moveTo>
                  <a:lnTo>
                    <a:pt x="0" y="1006"/>
                  </a:lnTo>
                  <a:lnTo>
                    <a:pt x="0" y="300"/>
                  </a:lnTo>
                  <a:lnTo>
                    <a:pt x="548" y="0"/>
                  </a:lnTo>
                  <a:lnTo>
                    <a:pt x="548" y="706"/>
                  </a:lnTo>
                  <a:close/>
                </a:path>
              </a:pathLst>
            </a:custGeom>
            <a:solidFill>
              <a:srgbClr val="F375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9">
              <a:extLst>
                <a:ext uri="{FF2B5EF4-FFF2-40B4-BE49-F238E27FC236}">
                  <a16:creationId xmlns:a16="http://schemas.microsoft.com/office/drawing/2014/main" id="{5D630C8B-3A7C-4321-A3EF-B1D0A698F738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9242969" y="2748567"/>
              <a:ext cx="531187" cy="976917"/>
            </a:xfrm>
            <a:custGeom>
              <a:avLst/>
              <a:gdLst>
                <a:gd name="T0" fmla="*/ 0 w 547"/>
                <a:gd name="T1" fmla="*/ 706 h 1006"/>
                <a:gd name="T2" fmla="*/ 547 w 547"/>
                <a:gd name="T3" fmla="*/ 1006 h 1006"/>
                <a:gd name="T4" fmla="*/ 547 w 547"/>
                <a:gd name="T5" fmla="*/ 300 h 1006"/>
                <a:gd name="T6" fmla="*/ 0 w 547"/>
                <a:gd name="T7" fmla="*/ 0 h 1006"/>
                <a:gd name="T8" fmla="*/ 0 w 547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7" h="1006">
                  <a:moveTo>
                    <a:pt x="0" y="706"/>
                  </a:moveTo>
                  <a:lnTo>
                    <a:pt x="547" y="1006"/>
                  </a:lnTo>
                  <a:lnTo>
                    <a:pt x="547" y="300"/>
                  </a:lnTo>
                  <a:lnTo>
                    <a:pt x="0" y="0"/>
                  </a:lnTo>
                  <a:lnTo>
                    <a:pt x="0" y="706"/>
                  </a:lnTo>
                  <a:close/>
                </a:path>
              </a:pathLst>
            </a:custGeom>
            <a:solidFill>
              <a:srgbClr val="B9B9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10">
              <a:extLst>
                <a:ext uri="{FF2B5EF4-FFF2-40B4-BE49-F238E27FC236}">
                  <a16:creationId xmlns:a16="http://schemas.microsoft.com/office/drawing/2014/main" id="{2A590461-2675-4E4A-B9BB-BF5471E89538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8710812" y="3434156"/>
              <a:ext cx="1063344" cy="586538"/>
            </a:xfrm>
            <a:custGeom>
              <a:avLst/>
              <a:gdLst>
                <a:gd name="T0" fmla="*/ 548 w 1095"/>
                <a:gd name="T1" fmla="*/ 0 h 604"/>
                <a:gd name="T2" fmla="*/ 0 w 1095"/>
                <a:gd name="T3" fmla="*/ 300 h 604"/>
                <a:gd name="T4" fmla="*/ 560 w 1095"/>
                <a:gd name="T5" fmla="*/ 604 h 604"/>
                <a:gd name="T6" fmla="*/ 1095 w 1095"/>
                <a:gd name="T7" fmla="*/ 300 h 604"/>
                <a:gd name="T8" fmla="*/ 548 w 1095"/>
                <a:gd name="T9" fmla="*/ 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604">
                  <a:moveTo>
                    <a:pt x="548" y="0"/>
                  </a:moveTo>
                  <a:lnTo>
                    <a:pt x="0" y="300"/>
                  </a:lnTo>
                  <a:lnTo>
                    <a:pt x="560" y="604"/>
                  </a:lnTo>
                  <a:lnTo>
                    <a:pt x="1095" y="300"/>
                  </a:lnTo>
                  <a:lnTo>
                    <a:pt x="548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11">
              <a:extLst>
                <a:ext uri="{FF2B5EF4-FFF2-40B4-BE49-F238E27FC236}">
                  <a16:creationId xmlns:a16="http://schemas.microsoft.com/office/drawing/2014/main" id="{48EAECFD-0CA3-492F-BA94-22EF6EB2205B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9773185" y="2748567"/>
              <a:ext cx="532157" cy="976917"/>
            </a:xfrm>
            <a:custGeom>
              <a:avLst/>
              <a:gdLst>
                <a:gd name="T0" fmla="*/ 548 w 548"/>
                <a:gd name="T1" fmla="*/ 706 h 1006"/>
                <a:gd name="T2" fmla="*/ 0 w 548"/>
                <a:gd name="T3" fmla="*/ 1006 h 1006"/>
                <a:gd name="T4" fmla="*/ 0 w 548"/>
                <a:gd name="T5" fmla="*/ 300 h 1006"/>
                <a:gd name="T6" fmla="*/ 548 w 548"/>
                <a:gd name="T7" fmla="*/ 0 h 1006"/>
                <a:gd name="T8" fmla="*/ 548 w 548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6">
                  <a:moveTo>
                    <a:pt x="548" y="706"/>
                  </a:moveTo>
                  <a:lnTo>
                    <a:pt x="0" y="1006"/>
                  </a:lnTo>
                  <a:lnTo>
                    <a:pt x="0" y="300"/>
                  </a:lnTo>
                  <a:lnTo>
                    <a:pt x="548" y="0"/>
                  </a:lnTo>
                  <a:lnTo>
                    <a:pt x="548" y="706"/>
                  </a:ln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12">
              <a:extLst>
                <a:ext uri="{FF2B5EF4-FFF2-40B4-BE49-F238E27FC236}">
                  <a16:creationId xmlns:a16="http://schemas.microsoft.com/office/drawing/2014/main" id="{62FFEC32-2F2F-43F4-9C21-7F15A26966AC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9773185" y="3434157"/>
              <a:ext cx="1063345" cy="586538"/>
            </a:xfrm>
            <a:custGeom>
              <a:avLst/>
              <a:gdLst>
                <a:gd name="T0" fmla="*/ 548 w 1095"/>
                <a:gd name="T1" fmla="*/ 0 h 604"/>
                <a:gd name="T2" fmla="*/ 0 w 1095"/>
                <a:gd name="T3" fmla="*/ 300 h 604"/>
                <a:gd name="T4" fmla="*/ 560 w 1095"/>
                <a:gd name="T5" fmla="*/ 604 h 604"/>
                <a:gd name="T6" fmla="*/ 1095 w 1095"/>
                <a:gd name="T7" fmla="*/ 300 h 604"/>
                <a:gd name="T8" fmla="*/ 548 w 1095"/>
                <a:gd name="T9" fmla="*/ 0 h 604"/>
                <a:gd name="connsiteX0" fmla="*/ 5005 w 10000"/>
                <a:gd name="connsiteY0" fmla="*/ 0 h 10000"/>
                <a:gd name="connsiteX1" fmla="*/ 0 w 10000"/>
                <a:gd name="connsiteY1" fmla="*/ 4967 h 10000"/>
                <a:gd name="connsiteX2" fmla="*/ 5048 w 10000"/>
                <a:gd name="connsiteY2" fmla="*/ 10000 h 10000"/>
                <a:gd name="connsiteX3" fmla="*/ 10000 w 10000"/>
                <a:gd name="connsiteY3" fmla="*/ 4967 h 10000"/>
                <a:gd name="connsiteX4" fmla="*/ 5005 w 10000"/>
                <a:gd name="connsiteY4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5005" y="0"/>
                  </a:moveTo>
                  <a:lnTo>
                    <a:pt x="0" y="4967"/>
                  </a:lnTo>
                  <a:lnTo>
                    <a:pt x="5048" y="10000"/>
                  </a:lnTo>
                  <a:lnTo>
                    <a:pt x="10000" y="4967"/>
                  </a:lnTo>
                  <a:lnTo>
                    <a:pt x="5005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13">
              <a:extLst>
                <a:ext uri="{FF2B5EF4-FFF2-40B4-BE49-F238E27FC236}">
                  <a16:creationId xmlns:a16="http://schemas.microsoft.com/office/drawing/2014/main" id="{647709D2-F4CC-4414-B183-427A6D2A22AB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1361823" y="2748566"/>
              <a:ext cx="534332" cy="982635"/>
            </a:xfrm>
            <a:custGeom>
              <a:avLst/>
              <a:gdLst>
                <a:gd name="T0" fmla="*/ 0 w 548"/>
                <a:gd name="T1" fmla="*/ 706 h 1006"/>
                <a:gd name="T2" fmla="*/ 548 w 548"/>
                <a:gd name="T3" fmla="*/ 1006 h 1006"/>
                <a:gd name="T4" fmla="*/ 548 w 548"/>
                <a:gd name="T5" fmla="*/ 300 h 1006"/>
                <a:gd name="T6" fmla="*/ 0 w 548"/>
                <a:gd name="T7" fmla="*/ 0 h 1006"/>
                <a:gd name="T8" fmla="*/ 0 w 548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6">
                  <a:moveTo>
                    <a:pt x="0" y="706"/>
                  </a:moveTo>
                  <a:lnTo>
                    <a:pt x="548" y="1006"/>
                  </a:lnTo>
                  <a:lnTo>
                    <a:pt x="548" y="300"/>
                  </a:lnTo>
                  <a:lnTo>
                    <a:pt x="0" y="0"/>
                  </a:lnTo>
                  <a:lnTo>
                    <a:pt x="0" y="706"/>
                  </a:lnTo>
                  <a:close/>
                </a:path>
              </a:pathLst>
            </a:custGeom>
            <a:solidFill>
              <a:srgbClr val="303030"/>
            </a:solidFill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dirty="0"/>
            </a:p>
          </p:txBody>
        </p:sp>
        <p:sp>
          <p:nvSpPr>
            <p:cNvPr id="41" name="Freeform 14">
              <a:extLst>
                <a:ext uri="{FF2B5EF4-FFF2-40B4-BE49-F238E27FC236}">
                  <a16:creationId xmlns:a16="http://schemas.microsoft.com/office/drawing/2014/main" id="{72928ABA-DF2E-4C8E-B194-7FA528229810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0833616" y="3434158"/>
              <a:ext cx="1060195" cy="586539"/>
            </a:xfrm>
            <a:custGeom>
              <a:avLst/>
              <a:gdLst>
                <a:gd name="T0" fmla="*/ 548 w 1096"/>
                <a:gd name="T1" fmla="*/ 0 h 604"/>
                <a:gd name="T2" fmla="*/ 0 w 1096"/>
                <a:gd name="T3" fmla="*/ 300 h 604"/>
                <a:gd name="T4" fmla="*/ 560 w 1096"/>
                <a:gd name="T5" fmla="*/ 604 h 604"/>
                <a:gd name="T6" fmla="*/ 1096 w 1096"/>
                <a:gd name="T7" fmla="*/ 300 h 604"/>
                <a:gd name="T8" fmla="*/ 548 w 1096"/>
                <a:gd name="T9" fmla="*/ 0 h 604"/>
                <a:gd name="connsiteX0" fmla="*/ 5000 w 9956"/>
                <a:gd name="connsiteY0" fmla="*/ 0 h 10000"/>
                <a:gd name="connsiteX1" fmla="*/ 0 w 9956"/>
                <a:gd name="connsiteY1" fmla="*/ 4967 h 10000"/>
                <a:gd name="connsiteX2" fmla="*/ 5109 w 9956"/>
                <a:gd name="connsiteY2" fmla="*/ 10000 h 10000"/>
                <a:gd name="connsiteX3" fmla="*/ 9956 w 9956"/>
                <a:gd name="connsiteY3" fmla="*/ 4967 h 10000"/>
                <a:gd name="connsiteX4" fmla="*/ 5000 w 9956"/>
                <a:gd name="connsiteY4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56" h="10000">
                  <a:moveTo>
                    <a:pt x="5000" y="0"/>
                  </a:moveTo>
                  <a:lnTo>
                    <a:pt x="0" y="4967"/>
                  </a:lnTo>
                  <a:lnTo>
                    <a:pt x="5109" y="10000"/>
                  </a:lnTo>
                  <a:lnTo>
                    <a:pt x="9956" y="4967"/>
                  </a:lnTo>
                  <a:lnTo>
                    <a:pt x="5000" y="0"/>
                  </a:lnTo>
                  <a:close/>
                </a:path>
              </a:pathLst>
            </a:custGeom>
            <a:solidFill>
              <a:srgbClr val="303030"/>
            </a:solidFill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/>
            </a:p>
          </p:txBody>
        </p:sp>
        <p:sp>
          <p:nvSpPr>
            <p:cNvPr id="42" name="Freeform 15">
              <a:extLst>
                <a:ext uri="{FF2B5EF4-FFF2-40B4-BE49-F238E27FC236}">
                  <a16:creationId xmlns:a16="http://schemas.microsoft.com/office/drawing/2014/main" id="{5A52C6C9-8220-4E26-B41D-1AA4F49DF9B8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0299515" y="1771650"/>
              <a:ext cx="532157" cy="976917"/>
            </a:xfrm>
            <a:custGeom>
              <a:avLst/>
              <a:gdLst>
                <a:gd name="T0" fmla="*/ 548 w 548"/>
                <a:gd name="T1" fmla="*/ 706 h 1006"/>
                <a:gd name="T2" fmla="*/ 0 w 548"/>
                <a:gd name="T3" fmla="*/ 1006 h 1006"/>
                <a:gd name="T4" fmla="*/ 0 w 548"/>
                <a:gd name="T5" fmla="*/ 300 h 1006"/>
                <a:gd name="T6" fmla="*/ 548 w 548"/>
                <a:gd name="T7" fmla="*/ 0 h 1006"/>
                <a:gd name="T8" fmla="*/ 548 w 548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6">
                  <a:moveTo>
                    <a:pt x="548" y="706"/>
                  </a:moveTo>
                  <a:lnTo>
                    <a:pt x="0" y="1006"/>
                  </a:lnTo>
                  <a:lnTo>
                    <a:pt x="0" y="300"/>
                  </a:lnTo>
                  <a:lnTo>
                    <a:pt x="548" y="0"/>
                  </a:lnTo>
                  <a:lnTo>
                    <a:pt x="548" y="706"/>
                  </a:lnTo>
                  <a:close/>
                </a:path>
              </a:pathLst>
            </a:custGeom>
            <a:solidFill>
              <a:srgbClr val="D83B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16">
              <a:extLst>
                <a:ext uri="{FF2B5EF4-FFF2-40B4-BE49-F238E27FC236}">
                  <a16:creationId xmlns:a16="http://schemas.microsoft.com/office/drawing/2014/main" id="{8548CD94-9B34-4B91-BB2B-8736861E89E1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0831673" y="1771650"/>
              <a:ext cx="531187" cy="976917"/>
            </a:xfrm>
            <a:custGeom>
              <a:avLst/>
              <a:gdLst>
                <a:gd name="T0" fmla="*/ 0 w 547"/>
                <a:gd name="T1" fmla="*/ 706 h 1006"/>
                <a:gd name="T2" fmla="*/ 547 w 547"/>
                <a:gd name="T3" fmla="*/ 1006 h 1006"/>
                <a:gd name="T4" fmla="*/ 547 w 547"/>
                <a:gd name="T5" fmla="*/ 300 h 1006"/>
                <a:gd name="T6" fmla="*/ 0 w 547"/>
                <a:gd name="T7" fmla="*/ 0 h 1006"/>
                <a:gd name="T8" fmla="*/ 0 w 547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7" h="1006">
                  <a:moveTo>
                    <a:pt x="0" y="706"/>
                  </a:moveTo>
                  <a:lnTo>
                    <a:pt x="547" y="1006"/>
                  </a:lnTo>
                  <a:lnTo>
                    <a:pt x="547" y="300"/>
                  </a:lnTo>
                  <a:lnTo>
                    <a:pt x="0" y="0"/>
                  </a:lnTo>
                  <a:lnTo>
                    <a:pt x="0" y="706"/>
                  </a:ln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17">
              <a:extLst>
                <a:ext uri="{FF2B5EF4-FFF2-40B4-BE49-F238E27FC236}">
                  <a16:creationId xmlns:a16="http://schemas.microsoft.com/office/drawing/2014/main" id="{CFFFDB94-105D-4570-A938-4AD7CE4AE782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0299515" y="2457240"/>
              <a:ext cx="1063344" cy="586538"/>
            </a:xfrm>
            <a:custGeom>
              <a:avLst/>
              <a:gdLst>
                <a:gd name="T0" fmla="*/ 548 w 1095"/>
                <a:gd name="T1" fmla="*/ 0 h 604"/>
                <a:gd name="T2" fmla="*/ 0 w 1095"/>
                <a:gd name="T3" fmla="*/ 300 h 604"/>
                <a:gd name="T4" fmla="*/ 560 w 1095"/>
                <a:gd name="T5" fmla="*/ 604 h 604"/>
                <a:gd name="T6" fmla="*/ 1095 w 1095"/>
                <a:gd name="T7" fmla="*/ 300 h 604"/>
                <a:gd name="T8" fmla="*/ 548 w 1095"/>
                <a:gd name="T9" fmla="*/ 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604">
                  <a:moveTo>
                    <a:pt x="548" y="0"/>
                  </a:moveTo>
                  <a:lnTo>
                    <a:pt x="0" y="300"/>
                  </a:lnTo>
                  <a:lnTo>
                    <a:pt x="560" y="604"/>
                  </a:lnTo>
                  <a:lnTo>
                    <a:pt x="1095" y="300"/>
                  </a:lnTo>
                  <a:lnTo>
                    <a:pt x="548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18">
              <a:extLst>
                <a:ext uri="{FF2B5EF4-FFF2-40B4-BE49-F238E27FC236}">
                  <a16:creationId xmlns:a16="http://schemas.microsoft.com/office/drawing/2014/main" id="{AC2A78A9-4071-45DC-BAE8-1C643EDD9B01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1364801" y="1771650"/>
              <a:ext cx="531187" cy="976917"/>
            </a:xfrm>
            <a:custGeom>
              <a:avLst/>
              <a:gdLst>
                <a:gd name="T0" fmla="*/ 547 w 547"/>
                <a:gd name="T1" fmla="*/ 706 h 1006"/>
                <a:gd name="T2" fmla="*/ 0 w 547"/>
                <a:gd name="T3" fmla="*/ 1006 h 1006"/>
                <a:gd name="T4" fmla="*/ 0 w 547"/>
                <a:gd name="T5" fmla="*/ 300 h 1006"/>
                <a:gd name="T6" fmla="*/ 547 w 547"/>
                <a:gd name="T7" fmla="*/ 0 h 1006"/>
                <a:gd name="T8" fmla="*/ 547 w 547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7" h="1006">
                  <a:moveTo>
                    <a:pt x="547" y="706"/>
                  </a:moveTo>
                  <a:lnTo>
                    <a:pt x="0" y="1006"/>
                  </a:lnTo>
                  <a:lnTo>
                    <a:pt x="0" y="300"/>
                  </a:lnTo>
                  <a:lnTo>
                    <a:pt x="547" y="0"/>
                  </a:lnTo>
                  <a:lnTo>
                    <a:pt x="547" y="706"/>
                  </a:lnTo>
                  <a:close/>
                </a:path>
              </a:pathLst>
            </a:custGeom>
            <a:solidFill>
              <a:srgbClr val="D83B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6A0EEF9B-FB8E-409B-A24F-BD7570B88204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1895988" y="1771650"/>
              <a:ext cx="296013" cy="847641"/>
            </a:xfrm>
            <a:custGeom>
              <a:avLst/>
              <a:gdLst>
                <a:gd name="connsiteX0" fmla="*/ 0 w 296013"/>
                <a:gd name="connsiteY0" fmla="*/ 0 h 847641"/>
                <a:gd name="connsiteX1" fmla="*/ 296013 w 296013"/>
                <a:gd name="connsiteY1" fmla="*/ 162051 h 847641"/>
                <a:gd name="connsiteX2" fmla="*/ 296013 w 296013"/>
                <a:gd name="connsiteY2" fmla="*/ 847641 h 847641"/>
                <a:gd name="connsiteX3" fmla="*/ 0 w 296013"/>
                <a:gd name="connsiteY3" fmla="*/ 685590 h 847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6013" h="847641">
                  <a:moveTo>
                    <a:pt x="0" y="0"/>
                  </a:moveTo>
                  <a:lnTo>
                    <a:pt x="296013" y="162051"/>
                  </a:lnTo>
                  <a:lnTo>
                    <a:pt x="296013" y="847641"/>
                  </a:lnTo>
                  <a:lnTo>
                    <a:pt x="0" y="685590"/>
                  </a:lnTo>
                  <a:close/>
                </a:path>
              </a:pathLst>
            </a:custGeom>
            <a:solidFill>
              <a:srgbClr val="F375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390FC8DE-C4AD-4BD3-9506-276C17F0C333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1364800" y="2457240"/>
              <a:ext cx="827200" cy="593577"/>
            </a:xfrm>
            <a:custGeom>
              <a:avLst/>
              <a:gdLst>
                <a:gd name="connsiteX0" fmla="*/ 531141 w 827200"/>
                <a:gd name="connsiteY0" fmla="*/ 0 h 593577"/>
                <a:gd name="connsiteX1" fmla="*/ 827200 w 827200"/>
                <a:gd name="connsiteY1" fmla="*/ 162066 h 593577"/>
                <a:gd name="connsiteX2" fmla="*/ 827200 w 827200"/>
                <a:gd name="connsiteY2" fmla="*/ 425095 h 593577"/>
                <a:gd name="connsiteX3" fmla="*/ 529758 w 827200"/>
                <a:gd name="connsiteY3" fmla="*/ 593577 h 593577"/>
                <a:gd name="connsiteX4" fmla="*/ 0 w 827200"/>
                <a:gd name="connsiteY4" fmla="*/ 291334 h 593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7200" h="593577">
                  <a:moveTo>
                    <a:pt x="531141" y="0"/>
                  </a:moveTo>
                  <a:lnTo>
                    <a:pt x="827200" y="162066"/>
                  </a:lnTo>
                  <a:lnTo>
                    <a:pt x="827200" y="425095"/>
                  </a:lnTo>
                  <a:lnTo>
                    <a:pt x="529758" y="593577"/>
                  </a:lnTo>
                  <a:lnTo>
                    <a:pt x="0" y="291334"/>
                  </a:lnTo>
                  <a:close/>
                </a:path>
              </a:pathLst>
            </a:custGeom>
            <a:solidFill>
              <a:srgbClr val="303030"/>
            </a:solidFill>
            <a:ln w="9525">
              <a:solidFill>
                <a:srgbClr val="30303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/>
            </a:p>
          </p:txBody>
        </p:sp>
        <p:sp>
          <p:nvSpPr>
            <p:cNvPr id="48" name="Freeform 21">
              <a:extLst>
                <a:ext uri="{FF2B5EF4-FFF2-40B4-BE49-F238E27FC236}">
                  <a16:creationId xmlns:a16="http://schemas.microsoft.com/office/drawing/2014/main" id="{77297A5A-69AC-4DF4-95F9-A09D48D814E3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0316024" y="4400391"/>
              <a:ext cx="531187" cy="976917"/>
            </a:xfrm>
            <a:custGeom>
              <a:avLst/>
              <a:gdLst>
                <a:gd name="T0" fmla="*/ 547 w 547"/>
                <a:gd name="T1" fmla="*/ 707 h 1006"/>
                <a:gd name="T2" fmla="*/ 0 w 547"/>
                <a:gd name="T3" fmla="*/ 1006 h 1006"/>
                <a:gd name="T4" fmla="*/ 0 w 547"/>
                <a:gd name="T5" fmla="*/ 300 h 1006"/>
                <a:gd name="T6" fmla="*/ 547 w 547"/>
                <a:gd name="T7" fmla="*/ 0 h 1006"/>
                <a:gd name="T8" fmla="*/ 547 w 547"/>
                <a:gd name="T9" fmla="*/ 707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7" h="1006">
                  <a:moveTo>
                    <a:pt x="547" y="707"/>
                  </a:moveTo>
                  <a:lnTo>
                    <a:pt x="0" y="1006"/>
                  </a:lnTo>
                  <a:lnTo>
                    <a:pt x="0" y="300"/>
                  </a:lnTo>
                  <a:lnTo>
                    <a:pt x="547" y="0"/>
                  </a:lnTo>
                  <a:lnTo>
                    <a:pt x="547" y="707"/>
                  </a:lnTo>
                  <a:close/>
                </a:path>
              </a:pathLst>
            </a:custGeom>
            <a:solidFill>
              <a:srgbClr val="D83B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22">
              <a:extLst>
                <a:ext uri="{FF2B5EF4-FFF2-40B4-BE49-F238E27FC236}">
                  <a16:creationId xmlns:a16="http://schemas.microsoft.com/office/drawing/2014/main" id="{E65087DC-7AC8-4AA7-9010-A067ADE1CF79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0847210" y="4400391"/>
              <a:ext cx="532157" cy="976917"/>
            </a:xfrm>
            <a:custGeom>
              <a:avLst/>
              <a:gdLst>
                <a:gd name="T0" fmla="*/ 0 w 548"/>
                <a:gd name="T1" fmla="*/ 707 h 1006"/>
                <a:gd name="T2" fmla="*/ 548 w 548"/>
                <a:gd name="T3" fmla="*/ 1006 h 1006"/>
                <a:gd name="T4" fmla="*/ 548 w 548"/>
                <a:gd name="T5" fmla="*/ 300 h 1006"/>
                <a:gd name="T6" fmla="*/ 0 w 548"/>
                <a:gd name="T7" fmla="*/ 0 h 1006"/>
                <a:gd name="T8" fmla="*/ 0 w 548"/>
                <a:gd name="T9" fmla="*/ 707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6">
                  <a:moveTo>
                    <a:pt x="0" y="707"/>
                  </a:moveTo>
                  <a:lnTo>
                    <a:pt x="548" y="1006"/>
                  </a:lnTo>
                  <a:lnTo>
                    <a:pt x="548" y="300"/>
                  </a:lnTo>
                  <a:lnTo>
                    <a:pt x="0" y="0"/>
                  </a:lnTo>
                  <a:lnTo>
                    <a:pt x="0" y="707"/>
                  </a:lnTo>
                  <a:close/>
                </a:path>
              </a:pathLst>
            </a:custGeom>
            <a:solidFill>
              <a:srgbClr val="B9B9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23">
              <a:extLst>
                <a:ext uri="{FF2B5EF4-FFF2-40B4-BE49-F238E27FC236}">
                  <a16:creationId xmlns:a16="http://schemas.microsoft.com/office/drawing/2014/main" id="{3B4C2EBB-4C89-4380-A5E7-A7BD40C2B90E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0316024" y="5086952"/>
              <a:ext cx="1063344" cy="585568"/>
            </a:xfrm>
            <a:custGeom>
              <a:avLst/>
              <a:gdLst>
                <a:gd name="T0" fmla="*/ 547 w 1095"/>
                <a:gd name="T1" fmla="*/ 0 h 603"/>
                <a:gd name="T2" fmla="*/ 0 w 1095"/>
                <a:gd name="T3" fmla="*/ 299 h 603"/>
                <a:gd name="T4" fmla="*/ 560 w 1095"/>
                <a:gd name="T5" fmla="*/ 603 h 603"/>
                <a:gd name="T6" fmla="*/ 1095 w 1095"/>
                <a:gd name="T7" fmla="*/ 299 h 603"/>
                <a:gd name="T8" fmla="*/ 547 w 1095"/>
                <a:gd name="T9" fmla="*/ 0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603">
                  <a:moveTo>
                    <a:pt x="547" y="0"/>
                  </a:moveTo>
                  <a:lnTo>
                    <a:pt x="0" y="299"/>
                  </a:lnTo>
                  <a:lnTo>
                    <a:pt x="560" y="603"/>
                  </a:lnTo>
                  <a:lnTo>
                    <a:pt x="1095" y="299"/>
                  </a:lnTo>
                  <a:lnTo>
                    <a:pt x="547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24">
              <a:extLst>
                <a:ext uri="{FF2B5EF4-FFF2-40B4-BE49-F238E27FC236}">
                  <a16:creationId xmlns:a16="http://schemas.microsoft.com/office/drawing/2014/main" id="{0D7CD4FA-6D18-4E1F-9C7D-91AA2E32B2BC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8720523" y="4697545"/>
              <a:ext cx="531187" cy="974975"/>
            </a:xfrm>
            <a:custGeom>
              <a:avLst/>
              <a:gdLst>
                <a:gd name="T0" fmla="*/ 547 w 547"/>
                <a:gd name="T1" fmla="*/ 705 h 1004"/>
                <a:gd name="T2" fmla="*/ 0 w 547"/>
                <a:gd name="T3" fmla="*/ 1004 h 1004"/>
                <a:gd name="T4" fmla="*/ 0 w 547"/>
                <a:gd name="T5" fmla="*/ 298 h 1004"/>
                <a:gd name="T6" fmla="*/ 547 w 547"/>
                <a:gd name="T7" fmla="*/ 0 h 1004"/>
                <a:gd name="T8" fmla="*/ 547 w 547"/>
                <a:gd name="T9" fmla="*/ 705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7" h="1004">
                  <a:moveTo>
                    <a:pt x="547" y="705"/>
                  </a:moveTo>
                  <a:lnTo>
                    <a:pt x="0" y="1004"/>
                  </a:lnTo>
                  <a:lnTo>
                    <a:pt x="0" y="298"/>
                  </a:lnTo>
                  <a:lnTo>
                    <a:pt x="547" y="0"/>
                  </a:lnTo>
                  <a:lnTo>
                    <a:pt x="547" y="705"/>
                  </a:lnTo>
                  <a:close/>
                </a:path>
              </a:pathLst>
            </a:custGeom>
            <a:solidFill>
              <a:srgbClr val="D83B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25">
              <a:extLst>
                <a:ext uri="{FF2B5EF4-FFF2-40B4-BE49-F238E27FC236}">
                  <a16:creationId xmlns:a16="http://schemas.microsoft.com/office/drawing/2014/main" id="{5D06D6BE-8F81-4F1F-9E44-429E129C1957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9251709" y="4697545"/>
              <a:ext cx="532157" cy="974975"/>
            </a:xfrm>
            <a:custGeom>
              <a:avLst/>
              <a:gdLst>
                <a:gd name="T0" fmla="*/ 0 w 548"/>
                <a:gd name="T1" fmla="*/ 705 h 1004"/>
                <a:gd name="T2" fmla="*/ 548 w 548"/>
                <a:gd name="T3" fmla="*/ 1004 h 1004"/>
                <a:gd name="T4" fmla="*/ 548 w 548"/>
                <a:gd name="T5" fmla="*/ 298 h 1004"/>
                <a:gd name="T6" fmla="*/ 0 w 548"/>
                <a:gd name="T7" fmla="*/ 0 h 1004"/>
                <a:gd name="T8" fmla="*/ 0 w 548"/>
                <a:gd name="T9" fmla="*/ 705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4">
                  <a:moveTo>
                    <a:pt x="0" y="705"/>
                  </a:moveTo>
                  <a:lnTo>
                    <a:pt x="548" y="1004"/>
                  </a:lnTo>
                  <a:lnTo>
                    <a:pt x="548" y="298"/>
                  </a:lnTo>
                  <a:lnTo>
                    <a:pt x="0" y="0"/>
                  </a:lnTo>
                  <a:lnTo>
                    <a:pt x="0" y="705"/>
                  </a:ln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26">
              <a:extLst>
                <a:ext uri="{FF2B5EF4-FFF2-40B4-BE49-F238E27FC236}">
                  <a16:creationId xmlns:a16="http://schemas.microsoft.com/office/drawing/2014/main" id="{3F7CF64D-F067-41E4-8D9F-41FF38972828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8720523" y="5382163"/>
              <a:ext cx="1063344" cy="585568"/>
            </a:xfrm>
            <a:custGeom>
              <a:avLst/>
              <a:gdLst>
                <a:gd name="T0" fmla="*/ 547 w 1095"/>
                <a:gd name="T1" fmla="*/ 0 h 603"/>
                <a:gd name="T2" fmla="*/ 0 w 1095"/>
                <a:gd name="T3" fmla="*/ 299 h 603"/>
                <a:gd name="T4" fmla="*/ 560 w 1095"/>
                <a:gd name="T5" fmla="*/ 603 h 603"/>
                <a:gd name="T6" fmla="*/ 1095 w 1095"/>
                <a:gd name="T7" fmla="*/ 299 h 603"/>
                <a:gd name="T8" fmla="*/ 547 w 1095"/>
                <a:gd name="T9" fmla="*/ 0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603">
                  <a:moveTo>
                    <a:pt x="547" y="0"/>
                  </a:moveTo>
                  <a:lnTo>
                    <a:pt x="0" y="299"/>
                  </a:lnTo>
                  <a:lnTo>
                    <a:pt x="560" y="603"/>
                  </a:lnTo>
                  <a:lnTo>
                    <a:pt x="1095" y="299"/>
                  </a:lnTo>
                  <a:lnTo>
                    <a:pt x="547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54" name="Rectangle 53">
            <a:extLst>
              <a:ext uri="{FF2B5EF4-FFF2-40B4-BE49-F238E27FC236}">
                <a16:creationId xmlns:a16="http://schemas.microsoft.com/office/drawing/2014/main" id="{4899085C-4B16-41A5-A2CB-5D4798A0322E}"/>
              </a:ext>
            </a:extLst>
          </p:cNvPr>
          <p:cNvSpPr/>
          <p:nvPr userDrawn="1"/>
        </p:nvSpPr>
        <p:spPr bwMode="white">
          <a:xfrm>
            <a:off x="5791479" y="3074916"/>
            <a:ext cx="2321486" cy="140551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4801">
                      <a:schemeClr val="bg1"/>
                    </a:gs>
                    <a:gs pos="75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4801">
                      <a:schemeClr val="bg1"/>
                    </a:gs>
                    <a:gs pos="75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Connect.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4801">
                      <a:schemeClr val="bg1"/>
                    </a:gs>
                    <a:gs pos="75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Explore.</a:t>
            </a:r>
          </a:p>
        </p:txBody>
      </p:sp>
      <p:pic>
        <p:nvPicPr>
          <p:cNvPr id="55" name="Graphic 54">
            <a:extLst>
              <a:ext uri="{FF2B5EF4-FFF2-40B4-BE49-F238E27FC236}">
                <a16:creationId xmlns:a16="http://schemas.microsoft.com/office/drawing/2014/main" id="{CF5E403F-D2DC-4030-8392-9E3E0A38A1D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 bwMode="white">
          <a:xfrm>
            <a:off x="1174192" y="3183752"/>
            <a:ext cx="2712307" cy="1367241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0734689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200F7B6E-608C-4712-A939-BEBE059E295A}"/>
              </a:ext>
            </a:extLst>
          </p:cNvPr>
          <p:cNvGrpSpPr/>
          <p:nvPr userDrawn="1"/>
        </p:nvGrpSpPr>
        <p:grpSpPr bwMode="ltGray">
          <a:xfrm>
            <a:off x="6256117" y="-21839"/>
            <a:ext cx="5932086" cy="6890047"/>
            <a:chOff x="6256117" y="-21839"/>
            <a:chExt cx="5932086" cy="6890047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6DC5E8A2-8275-4F90-BA55-9B66D81C4A9F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6C563208-4732-48A3-81E6-533A2E2DD538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DD0ADC22-C4D5-4BE8-99A8-91566ADDBF50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91C4D457-0F93-4853-AB02-01C200DE6658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E8D605B0-4DEE-4101-AC83-CD1D15D14DB9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2EF14ED5-2275-4C01-96DD-1D24FE9FD6EE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F31E8C76-6A67-4E1C-BCC4-8D2ABCC0212A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9ABDD9FA-82C7-4E69-9895-354AD0BDD19E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2A7CD18E-2839-44B2-9BA7-6356529D686A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0B7E64CE-434E-410A-823C-4872E71DD278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dirty="0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0D92AA81-D52A-4877-AE2C-AB5B4D374D19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BE84D11A-0DE4-40A8-BB80-889FF30CCE03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A80E0B5D-2F12-4C6E-92C5-3765C579ADE8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765DAB00-242D-4D78-B6BF-F678C14B519F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D824698C-3D67-4D42-9DE6-531F5A0C7EA3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699246CD-F05A-4044-B7A4-384A7B272509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06930CAB-4305-4191-AD01-9D22AAD264D9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7FBC50E9-9F0E-4D62-9AA6-DC145681D1EA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09610B7D-2856-472A-B98F-5684402C6C99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5173E078-D753-4C8F-98BB-75D0CBE314FE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EAA82456-62CD-4C42-91A4-3FFD8F19BCBD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41ABB687-FC0A-4A48-8466-BF8A1129E230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8EEA91BF-1A44-4FB0-92F0-23098E7BBFCD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511C6A8E-CEC6-4129-9FB2-A426C6CE84EB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205B8F1F-9F8A-42BF-8770-AEABCEC35D18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36EE7F2A-0858-47D2-B1D0-D33BCD933ABE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dirty="0"/>
              </a:p>
            </p:txBody>
          </p:sp>
        </p:grpSp>
      </p:grp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DF5D6DE-2629-4577-9B98-7A1666013D0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016500" y="292100"/>
            <a:ext cx="6881813" cy="6272213"/>
          </a:xfrm>
          <a:blipFill>
            <a:blip r:embed="rId2"/>
            <a:stretch>
              <a:fillRect/>
            </a:stretch>
          </a:blipFill>
          <a:ln w="9525" cap="flat">
            <a:noFill/>
            <a:prstDash val="solid"/>
            <a:miter/>
          </a:ln>
          <a:effectLst>
            <a:outerShdw blurRad="508000" dist="63500" dir="2700000" sx="101000" sy="101000" algn="tl" rotWithShape="0">
              <a:prstClr val="black">
                <a:alpha val="33000"/>
              </a:prstClr>
            </a:outerShdw>
          </a:effectLst>
        </p:spPr>
        <p:txBody>
          <a:bodyPr tIns="1188720" anchor="ctr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rgbClr val="FFFFFF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1" y="2579648"/>
            <a:ext cx="3768898" cy="553998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1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Enter title text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1" y="3535541"/>
            <a:ext cx="3769300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1096002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59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9" pos="2993">
          <p15:clr>
            <a:srgbClr val="C35EA4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bod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C39AAC9F-C8B8-422E-93FC-08A064104000}"/>
              </a:ext>
            </a:extLst>
          </p:cNvPr>
          <p:cNvGrpSpPr/>
          <p:nvPr userDrawn="1"/>
        </p:nvGrpSpPr>
        <p:grpSpPr bwMode="ltGray">
          <a:xfrm>
            <a:off x="6256117" y="-21839"/>
            <a:ext cx="5932086" cy="6890047"/>
            <a:chOff x="6256117" y="-21839"/>
            <a:chExt cx="5932086" cy="6890047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A09379AA-B540-4886-8794-46BA10F3D91B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9E5BC201-014B-48F5-BAC0-4FBBACCBF586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F72CD027-1ABE-4E4A-BE9E-EF73250F9290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52C85D91-63CC-4FF7-A826-BE886CDB017C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E55C67E6-D930-403F-9550-70EC2A102AB5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BDB9C074-A5A6-4082-9FCD-D487FD8013E5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4E3D79EB-E5E0-4CA3-A7CE-50069CC73F19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42F892FB-2465-40CF-A81F-AC989DC09CE4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E8BADF38-50C7-4E4B-AA00-660BF4161C96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A51B782C-38CF-4C16-8A55-9C1BEA5AF3F0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dirty="0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61A234A0-3B09-4E85-880A-C885FBEE2401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B6516D46-39CD-420E-9263-03065B10F8F4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6B28F64C-F49A-4F09-A9C2-8502680A64D7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3AE00412-2C1C-4CAB-B1D4-B046A4B37C24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01030AB7-3DE7-407A-98DE-751351FCBFB5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0074BD83-98DD-4084-9D1E-CDACFD005AFF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47C85498-5D07-457D-BA73-99E2EB50130B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3DF2CE11-90A6-43A8-B2DC-45295F10CB64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F65F154A-ABA1-4F9A-97F8-C50108DD1A97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54AC8DFE-7BB0-4D98-AA21-405DB4B06225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F39938CF-5CFF-4707-BBDD-DD19FA0A50F1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73332E5E-0308-4370-A841-A20570A69BDF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9E46D602-7D42-411E-8BA6-6F74E13FE605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53F344C1-9929-4E86-BB1A-05E12D1570DF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B6933AFD-19AA-49B8-BCF7-2D0EAA89273D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9FB75AC2-D122-402F-B448-B0118576BB45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dirty="0"/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3769475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body text</a:t>
            </a:r>
          </a:p>
        </p:txBody>
      </p:sp>
      <p:sp>
        <p:nvSpPr>
          <p:cNvPr id="60" name="Picture Placeholder 4">
            <a:extLst>
              <a:ext uri="{FF2B5EF4-FFF2-40B4-BE49-F238E27FC236}">
                <a16:creationId xmlns:a16="http://schemas.microsoft.com/office/drawing/2014/main" id="{D9BE8EAA-F7ED-46CD-A31F-E4299C08F5A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016500" y="292100"/>
            <a:ext cx="6881813" cy="6272213"/>
          </a:xfrm>
          <a:blipFill>
            <a:blip r:embed="rId2"/>
            <a:stretch>
              <a:fillRect/>
            </a:stretch>
          </a:blipFill>
          <a:ln w="9525" cap="flat">
            <a:noFill/>
            <a:prstDash val="solid"/>
            <a:miter/>
          </a:ln>
          <a:effectLst>
            <a:outerShdw blurRad="508000" dist="63500" dir="2700000" sx="101000" sy="101000" algn="tl" rotWithShape="0">
              <a:prstClr val="black">
                <a:alpha val="33000"/>
              </a:prstClr>
            </a:outerShdw>
          </a:effectLst>
        </p:spPr>
        <p:txBody>
          <a:bodyPr tIns="1188720" anchor="ctr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rgbClr val="FFFFFF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20774799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216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6400800" cy="4985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64008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3B08910-F1C3-47B2-8C69-1B107282064A}"/>
              </a:ext>
            </a:extLst>
          </p:cNvPr>
          <p:cNvGrpSpPr/>
          <p:nvPr userDrawn="1"/>
        </p:nvGrpSpPr>
        <p:grpSpPr bwMode="ltGray">
          <a:xfrm>
            <a:off x="6256117" y="-21839"/>
            <a:ext cx="5932086" cy="6890047"/>
            <a:chOff x="6256117" y="-21839"/>
            <a:chExt cx="5932086" cy="6890047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9FE7A031-B4AB-4071-98FF-24E766F9BB5C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6DC7067D-3957-4163-9442-C167A0A62168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D9AE235F-4F6C-4565-AADC-752626D64B90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1EAADF52-7CC0-4715-8BAC-4186C7CE9B0C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58AC140A-9DFB-45B7-82C2-CF25166A0D41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3436FDC7-3DF0-4E6A-B4A8-7EB4FF30AAF0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D72FB5AA-3C69-4BB6-9C10-682E95EF1AAE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20321A7F-C5FC-4514-A3AC-41CC16FA85FD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B3C4B3CE-95D2-45A5-917E-A5389B118222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A5270AF0-DA91-4FF8-9B1C-35937E49D882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dirty="0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1B4AB4EC-0302-4902-B797-9B84C91FDE1B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E941D13F-2DD6-4121-8220-CC08400DD382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B98F2381-17CE-4672-96D3-D3E4A8C1115A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E6A42BAE-DCEA-4A1A-8779-E499D67DA7B9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8D7995E7-6761-41BA-BE88-30DD0DF70D22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24D7B6AA-459B-44CF-9930-A05720C41315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0EBE7D0E-F0D6-4EA3-A151-C26BF3138977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0118A379-1639-4C1C-9E5B-A39F1CD0A9D9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E8DE972F-9FF1-4743-BF7F-15CC5403A6CF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795596FA-D3B2-4953-81FC-9958337AF5DC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7D57090A-B887-4CA7-A022-90564F12A9A9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F9749B2E-C284-42A2-A061-B635FBBBD461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0A74F4CD-889D-4E91-AB27-CCB11E8677AE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6CE97AB5-F3D1-4D1A-8F2F-166F6F85A189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55281A29-9018-48AF-8B81-EB9F71FE5ABA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2B1B3F07-773E-4FC0-9A04-73F52683190E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00784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64008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4867548-8B9A-436D-9AB6-D7EA0AC78267}"/>
              </a:ext>
            </a:extLst>
          </p:cNvPr>
          <p:cNvGrpSpPr/>
          <p:nvPr userDrawn="1"/>
        </p:nvGrpSpPr>
        <p:grpSpPr bwMode="ltGray">
          <a:xfrm>
            <a:off x="6256117" y="-21839"/>
            <a:ext cx="5932086" cy="6890047"/>
            <a:chOff x="6256117" y="-21839"/>
            <a:chExt cx="5932086" cy="6890047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E298AA2D-C933-41C0-B3A0-5E1B5429C617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DE45CCA4-1611-4A15-8D76-0CD4304233D4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BB20432D-F3B6-4212-B616-45AD62D0A8BA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5CB285A8-E7EF-4B70-8B71-2D09BE26853D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1D552378-B8A4-40F9-8A64-367F9EC304F0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6DED4FF8-FEAE-4CC0-8F5B-9FC2B47E5700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54DD2AD2-299E-4049-881B-2BC838B6DB02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430A103C-9EC8-479D-9AEA-2FA30D0B6831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FF762A67-8800-4EDC-ACA0-235237807007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0C1E21E3-4EFA-46DB-B62D-888B912FEC30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dirty="0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5C90FB2C-AED4-45EF-B005-A6F9315E6638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69EFEACE-63D5-4DE9-AE7A-022D10CBBAD4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183FC86B-2504-437F-9155-736D3776FBC0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4BE281D9-0C46-4685-8A97-79D102C868ED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0B982782-C326-41A6-88DF-60D0069AAC11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C69C78E5-CDD7-45AD-9FAC-A193057F2551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95E678CA-56AB-4822-8F79-1B384711F464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94D454C8-0C5D-4654-B977-447674D5459E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7FD26513-923A-4E4E-88AB-484CF7F390D1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75F3DAB6-E46E-498F-AC8D-245DB12E86FA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2FF22795-13BD-4A36-8B98-FAE4B2B95679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26E68192-BBC2-4E66-BC2E-A6F5E839A4EC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874CE4AB-E3EC-4485-A9DB-D3875DE15509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18D9197E-BD70-40A3-872D-2F635C47602A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DA35C218-6C8E-4E07-9EA7-15A37B43AD66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647F6A62-B1EC-420D-A385-9A9A03966E95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63771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64008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BBF7881-8D09-4F22-B10B-0916A242A2CD}"/>
              </a:ext>
            </a:extLst>
          </p:cNvPr>
          <p:cNvGrpSpPr/>
          <p:nvPr userDrawn="1"/>
        </p:nvGrpSpPr>
        <p:grpSpPr bwMode="ltGray">
          <a:xfrm>
            <a:off x="6256117" y="-21839"/>
            <a:ext cx="5932086" cy="6890047"/>
            <a:chOff x="6256117" y="-21839"/>
            <a:chExt cx="5932086" cy="6890047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F5B1D67C-D600-4009-9F96-DBD9F692B67A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589ED409-83AE-42D1-A29E-F5ACE1D5379C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A47E83EE-C7AB-4851-AC1F-A2E965DE8A4F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117874BE-F982-46B6-83B3-569DB8A26C11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172B84FE-1FBD-4DB0-A1BB-1D393BABFD96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F0612185-AF46-47F9-B984-65C416463817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1F4FE628-8992-4D3C-9177-54650A419B37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9EB1F0C1-51BC-433D-B643-499296AD9EB3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1F95DA3E-A7A9-4898-8537-3057A04A80B1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A0885F40-F98C-4749-AF50-8D882201C7B2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dirty="0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5DF4BDA5-0196-465B-9592-AD537FCE4B9C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2C953882-CF21-4072-808A-AFC6C6427081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24ACD3F6-35BF-4463-9A90-5F5B9025D6D9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36E0228F-415B-4662-977D-90C5D263A103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BBA85FE8-C6CE-42AD-9924-C426CEBA2C51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50FBB4D3-1D1C-41F7-856E-89287C5609D1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2F5EE762-48D4-46D8-8ECD-7595053F7D6E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5602528A-0204-4F83-A3CC-B19E5ED41C75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570E694A-2FDE-4ED0-B17A-283BAEEEBC3F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3014F876-92BB-450A-A3A6-EB7B6C2CB558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1AFE4E51-6693-4C7C-9EE7-633EA9AAA2AC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522550D5-A578-4C33-B405-092D50801565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6A5C88A0-A89F-42B9-B5E5-623E0E0D7555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C4AD7328-AEE6-43BE-8744-DE52D5F8CC2E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90DC1356-0D84-4394-B0FF-A91903B8585E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5CA4391C-EE34-4D39-AC03-6D3272F213DC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51141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6179219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147563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4" name="MS logo gray - EMF" descr="Microsoft logo, gray text version">
            <a:extLst>
              <a:ext uri="{FF2B5EF4-FFF2-40B4-BE49-F238E27FC236}">
                <a16:creationId xmlns:a16="http://schemas.microsoft.com/office/drawing/2014/main" id="{C2F26819-B90F-4C18-ACFE-2E5E212772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2448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36765863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C20C272-8E66-429C-A9F7-1C4E612DB65F}"/>
              </a:ext>
            </a:extLst>
          </p:cNvPr>
          <p:cNvCxnSpPr>
            <a:cxnSpLocks/>
          </p:cNvCxnSpPr>
          <p:nvPr userDrawn="1"/>
        </p:nvCxnSpPr>
        <p:spPr>
          <a:xfrm>
            <a:off x="11895763" y="1817370"/>
            <a:ext cx="0" cy="710565"/>
          </a:xfrm>
          <a:prstGeom prst="line">
            <a:avLst/>
          </a:prstGeom>
          <a:ln>
            <a:solidFill>
              <a:srgbClr val="D83B0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MS logo gray - EMF" descr="Microsoft logo, gray text version">
            <a:extLst>
              <a:ext uri="{FF2B5EF4-FFF2-40B4-BE49-F238E27FC236}">
                <a16:creationId xmlns:a16="http://schemas.microsoft.com/office/drawing/2014/main" id="{8804C2B3-3878-4889-940D-3F3386B9455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6080"/>
            <a:ext cx="1366440" cy="292608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8B2E4F62-54DC-4435-AA29-18599C177284}"/>
              </a:ext>
            </a:extLst>
          </p:cNvPr>
          <p:cNvSpPr/>
          <p:nvPr userDrawn="1"/>
        </p:nvSpPr>
        <p:spPr bwMode="gray">
          <a:xfrm>
            <a:off x="293044" y="1170431"/>
            <a:ext cx="11604624" cy="5393881"/>
          </a:xfrm>
          <a:prstGeom prst="rect">
            <a:avLst/>
          </a:prstGeom>
          <a:solidFill>
            <a:srgbClr val="D83B0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4899085C-4B16-41A5-A2CB-5D4798A0322E}"/>
              </a:ext>
            </a:extLst>
          </p:cNvPr>
          <p:cNvSpPr/>
          <p:nvPr userDrawn="1"/>
        </p:nvSpPr>
        <p:spPr bwMode="white">
          <a:xfrm>
            <a:off x="5791479" y="3074916"/>
            <a:ext cx="2321486" cy="140551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4801">
                      <a:schemeClr val="bg1"/>
                    </a:gs>
                    <a:gs pos="75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4801">
                      <a:schemeClr val="bg1"/>
                    </a:gs>
                    <a:gs pos="75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Connect.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4801">
                      <a:schemeClr val="bg1"/>
                    </a:gs>
                    <a:gs pos="75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Explore.</a:t>
            </a:r>
          </a:p>
        </p:txBody>
      </p:sp>
      <p:pic>
        <p:nvPicPr>
          <p:cNvPr id="55" name="Graphic 54">
            <a:extLst>
              <a:ext uri="{FF2B5EF4-FFF2-40B4-BE49-F238E27FC236}">
                <a16:creationId xmlns:a16="http://schemas.microsoft.com/office/drawing/2014/main" id="{CF5E403F-D2DC-4030-8392-9E3E0A38A1D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 bwMode="white">
          <a:xfrm>
            <a:off x="1174192" y="3183752"/>
            <a:ext cx="2712307" cy="1367241"/>
          </a:xfrm>
          <a:prstGeom prst="rect">
            <a:avLst/>
          </a:prstGeom>
          <a:effectLst/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786210CF-A0F8-409C-A4D3-027E8C0B2F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r="6311"/>
          <a:stretch/>
        </p:blipFill>
        <p:spPr>
          <a:xfrm>
            <a:off x="8717519" y="1816159"/>
            <a:ext cx="3474481" cy="4149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6711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2" y="2979539"/>
            <a:ext cx="5943600" cy="553998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1" y="3962400"/>
            <a:ext cx="59436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9F4249-981E-4054-9F37-C6C7DFAB38F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917757" y="585788"/>
            <a:ext cx="2691631" cy="276999"/>
          </a:xfrm>
          <a:solidFill>
            <a:srgbClr val="E6E6E6">
              <a:alpha val="75000"/>
            </a:srgbClr>
          </a:solidFill>
        </p:spPr>
        <p:txBody>
          <a:bodyPr/>
          <a:lstStyle>
            <a:lvl1pPr marL="0" marR="0" indent="0" algn="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800" kern="1200" spc="0" baseline="0" dirty="0">
                <a:gradFill>
                  <a:gsLst>
                    <a:gs pos="23466">
                      <a:schemeClr val="bg2">
                        <a:lumMod val="50000"/>
                      </a:schemeClr>
                    </a:gs>
                    <a:gs pos="56000">
                      <a:schemeClr val="bg2">
                        <a:lumMod val="50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 dirty="0">
                <a:latin typeface="+mj-lt"/>
              </a:rPr>
              <a:t>Session code here</a:t>
            </a:r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DCBAFEF-FDA0-4148-B6F8-D1D9029A0218}"/>
              </a:ext>
            </a:extLst>
          </p:cNvPr>
          <p:cNvGrpSpPr/>
          <p:nvPr userDrawn="1"/>
        </p:nvGrpSpPr>
        <p:grpSpPr bwMode="ltGray">
          <a:xfrm>
            <a:off x="6256117" y="-21839"/>
            <a:ext cx="5932086" cy="6890047"/>
            <a:chOff x="6256117" y="-21839"/>
            <a:chExt cx="5932086" cy="6890047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89BE868E-A240-4959-BD66-6BC44EE5A4AF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1DDB4654-32A2-47CE-B324-C597C756E402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218BE353-242E-4429-9D4C-1D50CEEC277C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B2B25198-469F-44A8-946B-689A24DC3C72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E5460766-0EE4-4C99-BD2E-1BAD7FD9C3AC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EFBC909F-DC50-4DDC-91C9-2509E0F5633F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E0DC1718-52A4-4705-AE14-45A352ACBC29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D51C16AF-F6FA-4CD2-B0A5-3663CD027991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3A105041-F999-49D6-BE4B-7630F1204F6C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C190B08C-67D4-4DAD-8158-2B4D4A1318F0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dirty="0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743F7B37-FD03-4D73-932B-77D49AB6A515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8F01A60D-F904-4399-87EA-23E33C45969F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D450C50C-26FC-42C5-BA39-AE97627B772A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B88924B0-E78A-4770-AF30-C78056E7AAAB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D8AB0228-AC44-413D-A029-1BBF7B18CBCC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89C067BE-7550-4D8F-9A42-B78AB594CD54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54D97435-6932-4E2A-A217-DEA06FDA510A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FF9C9FB6-79F2-41F1-872D-2184B91C8E00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577AEC4-9502-4D2D-B373-2F1CB4EFF9B8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713EA48F-163A-410A-8C97-A08AA1B2EE50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3E1E199B-B230-4884-9F60-9B781B11B8FF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FB98E4A3-2599-4DEB-8ECC-F004500FBF6A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D6B74F55-4583-4B26-A4E0-71C00B14AFF6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FC4D1900-D812-4B27-AC50-B2795AD953C3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483ECFC2-9749-4525-973B-EAA0BC0FC62B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0A3ABF7E-B2D4-4B7A-9B6E-0EB3223E4EE4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277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84" userDrawn="1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036EA2AC-FEA2-4901-8495-272A5FA7FC20}"/>
              </a:ext>
            </a:extLst>
          </p:cNvPr>
          <p:cNvGrpSpPr/>
          <p:nvPr userDrawn="1"/>
        </p:nvGrpSpPr>
        <p:grpSpPr>
          <a:xfrm>
            <a:off x="6194603" y="-1"/>
            <a:ext cx="5997398" cy="6858001"/>
            <a:chOff x="6194603" y="-1"/>
            <a:chExt cx="5997398" cy="6858001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A096FE2B-3270-4E2C-AD0E-3AB4FD1B86F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r="28473" b="6474"/>
            <a:stretch/>
          </p:blipFill>
          <p:spPr>
            <a:xfrm>
              <a:off x="8502819" y="1461694"/>
              <a:ext cx="3689182" cy="5396306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94A5D7CE-1FED-4CEA-810D-4198E992429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t="21821"/>
            <a:stretch/>
          </p:blipFill>
          <p:spPr>
            <a:xfrm>
              <a:off x="7548652" y="-1"/>
              <a:ext cx="1182753" cy="1076699"/>
            </a:xfrm>
            <a:prstGeom prst="rect">
              <a:avLst/>
            </a:prstGeom>
          </p:spPr>
        </p:pic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9BF408BE-3FB0-4FA0-B683-0E647B7E04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b="30214"/>
            <a:stretch/>
          </p:blipFill>
          <p:spPr>
            <a:xfrm>
              <a:off x="6194603" y="5896894"/>
              <a:ext cx="1182753" cy="961106"/>
            </a:xfrm>
            <a:prstGeom prst="rect">
              <a:avLst/>
            </a:prstGeom>
          </p:spPr>
        </p:pic>
      </p:grpSp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2" y="2979539"/>
            <a:ext cx="5943600" cy="553998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1" y="3962400"/>
            <a:ext cx="59436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9F4249-981E-4054-9F37-C6C7DFAB38F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917757" y="585788"/>
            <a:ext cx="2691631" cy="276999"/>
          </a:xfrm>
          <a:solidFill>
            <a:srgbClr val="E6E6E6">
              <a:alpha val="75000"/>
            </a:srgbClr>
          </a:solidFill>
        </p:spPr>
        <p:txBody>
          <a:bodyPr/>
          <a:lstStyle>
            <a:lvl1pPr marL="0" marR="0" indent="0" algn="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800" kern="1200" spc="0" baseline="0" dirty="0">
                <a:gradFill>
                  <a:gsLst>
                    <a:gs pos="23466">
                      <a:schemeClr val="bg2">
                        <a:lumMod val="50000"/>
                      </a:schemeClr>
                    </a:gs>
                    <a:gs pos="56000">
                      <a:schemeClr val="bg2">
                        <a:lumMod val="50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 dirty="0">
                <a:latin typeface="+mj-lt"/>
              </a:rPr>
              <a:t>Session code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2920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84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474415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34975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730267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598779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0603148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0346568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649877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49E07265-7E47-481D-9C2B-6C8BF221FAA5}"/>
              </a:ext>
            </a:extLst>
          </p:cNvPr>
          <p:cNvGrpSpPr/>
          <p:nvPr userDrawn="1"/>
        </p:nvGrpSpPr>
        <p:grpSpPr>
          <a:xfrm>
            <a:off x="6194603" y="-1"/>
            <a:ext cx="5997398" cy="6858001"/>
            <a:chOff x="6194603" y="-1"/>
            <a:chExt cx="5997398" cy="6858001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A5AE405F-E300-4B3D-9110-B06B7584150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r="28473" b="6474"/>
            <a:stretch/>
          </p:blipFill>
          <p:spPr>
            <a:xfrm>
              <a:off x="8502819" y="1461694"/>
              <a:ext cx="3689182" cy="5396306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38D0436A-7978-419B-9760-5EFC6747DD7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t="21821"/>
            <a:stretch/>
          </p:blipFill>
          <p:spPr>
            <a:xfrm>
              <a:off x="7548652" y="-1"/>
              <a:ext cx="1182753" cy="1076699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77C68831-B0BD-42C1-AB2F-BEAC8CFD1FD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b="30214"/>
            <a:stretch/>
          </p:blipFill>
          <p:spPr>
            <a:xfrm>
              <a:off x="6194603" y="5896894"/>
              <a:ext cx="1182753" cy="961106"/>
            </a:xfrm>
            <a:prstGeom prst="rect">
              <a:avLst/>
            </a:prstGeom>
          </p:spPr>
        </p:pic>
      </p:grp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DF5D6DE-2629-4577-9B98-7A1666013D0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016500" y="292100"/>
            <a:ext cx="6881813" cy="6272213"/>
          </a:xfrm>
          <a:blipFill>
            <a:blip r:embed="rId4"/>
            <a:stretch>
              <a:fillRect/>
            </a:stretch>
          </a:blipFill>
          <a:ln w="9525" cap="flat">
            <a:noFill/>
            <a:prstDash val="solid"/>
            <a:miter/>
          </a:ln>
          <a:effectLst>
            <a:outerShdw blurRad="508000" dist="63500" dir="2700000" sx="101000" sy="101000" algn="tl" rotWithShape="0">
              <a:prstClr val="black">
                <a:alpha val="33000"/>
              </a:prstClr>
            </a:outerShdw>
          </a:effectLst>
        </p:spPr>
        <p:txBody>
          <a:bodyPr tIns="1188720" anchor="ctr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rgbClr val="FFFFFF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1" y="2579648"/>
            <a:ext cx="3768898" cy="553998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1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Enter title text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1" y="3535541"/>
            <a:ext cx="3769300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17068916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59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9" pos="2993">
          <p15:clr>
            <a:srgbClr val="C35EA4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bod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2B071B18-AE3E-4C1A-8C40-38A79DBA86AA}"/>
              </a:ext>
            </a:extLst>
          </p:cNvPr>
          <p:cNvGrpSpPr/>
          <p:nvPr userDrawn="1"/>
        </p:nvGrpSpPr>
        <p:grpSpPr>
          <a:xfrm>
            <a:off x="6194603" y="0"/>
            <a:ext cx="5997398" cy="6858001"/>
            <a:chOff x="6194603" y="0"/>
            <a:chExt cx="5997398" cy="6858001"/>
          </a:xfrm>
        </p:grpSpPr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A874D211-CD8A-4B0E-B9C0-C2FF7D72BEE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r="28458" b="6473"/>
            <a:stretch/>
          </p:blipFill>
          <p:spPr>
            <a:xfrm>
              <a:off x="8501387" y="1460680"/>
              <a:ext cx="3690614" cy="5397320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471513C0-489E-4E2E-9C12-D1DC6B98AB2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t="21645"/>
            <a:stretch/>
          </p:blipFill>
          <p:spPr>
            <a:xfrm>
              <a:off x="7548652" y="0"/>
              <a:ext cx="1179576" cy="1076231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984DC410-B12F-4706-B9C8-EBBBA766DAC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b="30060"/>
            <a:stretch/>
          </p:blipFill>
          <p:spPr>
            <a:xfrm>
              <a:off x="6194603" y="5897361"/>
              <a:ext cx="1179576" cy="96064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3769475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body text</a:t>
            </a:r>
          </a:p>
        </p:txBody>
      </p:sp>
      <p:sp>
        <p:nvSpPr>
          <p:cNvPr id="60" name="Picture Placeholder 4">
            <a:extLst>
              <a:ext uri="{FF2B5EF4-FFF2-40B4-BE49-F238E27FC236}">
                <a16:creationId xmlns:a16="http://schemas.microsoft.com/office/drawing/2014/main" id="{D9BE8EAA-F7ED-46CD-A31F-E4299C08F5A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016500" y="292100"/>
            <a:ext cx="6881813" cy="6272213"/>
          </a:xfrm>
          <a:blipFill>
            <a:blip r:embed="rId4"/>
            <a:stretch>
              <a:fillRect/>
            </a:stretch>
          </a:blipFill>
          <a:ln w="9525" cap="flat">
            <a:noFill/>
            <a:prstDash val="solid"/>
            <a:miter/>
          </a:ln>
          <a:effectLst>
            <a:outerShdw blurRad="508000" dist="63500" dir="2700000" sx="101000" sy="101000" algn="tl" rotWithShape="0">
              <a:prstClr val="black">
                <a:alpha val="33000"/>
              </a:prstClr>
            </a:outerShdw>
          </a:effectLst>
        </p:spPr>
        <p:txBody>
          <a:bodyPr tIns="1188720" anchor="ctr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rgbClr val="FFFFFF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55338751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216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775939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3765DB89-7B31-44F9-9B76-2E06E7805A5E}"/>
              </a:ext>
            </a:extLst>
          </p:cNvPr>
          <p:cNvGrpSpPr/>
          <p:nvPr userDrawn="1"/>
        </p:nvGrpSpPr>
        <p:grpSpPr>
          <a:xfrm>
            <a:off x="6194603" y="0"/>
            <a:ext cx="5997398" cy="6858001"/>
            <a:chOff x="6194603" y="0"/>
            <a:chExt cx="5997398" cy="6858001"/>
          </a:xfrm>
        </p:grpSpPr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58E8D605-B082-4C02-839C-9C18EA6541D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r="28458" b="6473"/>
            <a:stretch/>
          </p:blipFill>
          <p:spPr>
            <a:xfrm>
              <a:off x="8501387" y="1460680"/>
              <a:ext cx="3690614" cy="5397320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3E9382F8-B3AE-4F98-8782-19AA597713F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t="21645"/>
            <a:stretch/>
          </p:blipFill>
          <p:spPr>
            <a:xfrm>
              <a:off x="7548652" y="0"/>
              <a:ext cx="1179576" cy="1076231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3D3278C9-22EA-4588-8125-8F64C455E53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b="30060"/>
            <a:stretch/>
          </p:blipFill>
          <p:spPr>
            <a:xfrm>
              <a:off x="6194603" y="5897361"/>
              <a:ext cx="1179576" cy="96064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6400800" cy="4985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64008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982588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9ECE3688-F7FF-4D8A-BE15-6CEE4046B621}"/>
              </a:ext>
            </a:extLst>
          </p:cNvPr>
          <p:cNvGrpSpPr/>
          <p:nvPr userDrawn="1"/>
        </p:nvGrpSpPr>
        <p:grpSpPr>
          <a:xfrm>
            <a:off x="6194603" y="0"/>
            <a:ext cx="5997398" cy="6858001"/>
            <a:chOff x="6194603" y="0"/>
            <a:chExt cx="5997398" cy="6858001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CDA126B3-3793-49DF-951A-6BEC5934FFC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r="28458" b="6473"/>
            <a:stretch/>
          </p:blipFill>
          <p:spPr>
            <a:xfrm>
              <a:off x="8501387" y="1460680"/>
              <a:ext cx="3690614" cy="5397320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7DE8673A-798E-4BFA-88EE-4BCCF0BF217C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t="21645"/>
            <a:stretch/>
          </p:blipFill>
          <p:spPr>
            <a:xfrm>
              <a:off x="7548652" y="0"/>
              <a:ext cx="1179576" cy="1076231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05970F2A-65AD-4C60-92A1-97326C8B610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b="30060"/>
            <a:stretch/>
          </p:blipFill>
          <p:spPr>
            <a:xfrm>
              <a:off x="6194603" y="5897361"/>
              <a:ext cx="1179576" cy="96064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64008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1423043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A8E8A28C-CBDE-4C67-825F-C47808C9BDD6}"/>
              </a:ext>
            </a:extLst>
          </p:cNvPr>
          <p:cNvGrpSpPr/>
          <p:nvPr userDrawn="1"/>
        </p:nvGrpSpPr>
        <p:grpSpPr>
          <a:xfrm>
            <a:off x="6194603" y="0"/>
            <a:ext cx="5997398" cy="6858001"/>
            <a:chOff x="6194603" y="0"/>
            <a:chExt cx="5997398" cy="6858001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E6ED7E4A-DB81-4ED7-82E1-34B79F3FF4A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r="28458" b="6473"/>
            <a:stretch/>
          </p:blipFill>
          <p:spPr>
            <a:xfrm>
              <a:off x="8501387" y="1460680"/>
              <a:ext cx="3690614" cy="5397320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11E4BCF2-710C-4869-A4C5-C1345D5F2E6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t="21645"/>
            <a:stretch/>
          </p:blipFill>
          <p:spPr>
            <a:xfrm>
              <a:off x="7548652" y="0"/>
              <a:ext cx="1179576" cy="1076231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7B7B7A20-BA31-44FA-9F1C-298649B34CF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b="30060"/>
            <a:stretch/>
          </p:blipFill>
          <p:spPr>
            <a:xfrm>
              <a:off x="6194603" y="5897361"/>
              <a:ext cx="1179576" cy="96064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64008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3384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1418811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31483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4" name="MS logo gray - EMF" descr="Microsoft logo, gray text version">
            <a:extLst>
              <a:ext uri="{FF2B5EF4-FFF2-40B4-BE49-F238E27FC236}">
                <a16:creationId xmlns:a16="http://schemas.microsoft.com/office/drawing/2014/main" id="{C2F26819-B90F-4C18-ACFE-2E5E212772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9790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28891549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6109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984977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500121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97812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2818280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1023552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310923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31.xml"/><Relationship Id="rId18" Type="http://schemas.openxmlformats.org/officeDocument/2006/relationships/slideLayout" Target="../slideLayouts/slideLayout36.xml"/><Relationship Id="rId3" Type="http://schemas.openxmlformats.org/officeDocument/2006/relationships/slideLayout" Target="../slideLayouts/slideLayout21.xml"/><Relationship Id="rId21" Type="http://schemas.openxmlformats.org/officeDocument/2006/relationships/image" Target="../media/image1.emf"/><Relationship Id="rId7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30.xml"/><Relationship Id="rId17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0.xml"/><Relationship Id="rId16" Type="http://schemas.openxmlformats.org/officeDocument/2006/relationships/slideLayout" Target="../slideLayouts/slideLayout34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37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7626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15" r:id="rId1"/>
    <p:sldLayoutId id="2147484673" r:id="rId2"/>
    <p:sldLayoutId id="2147484679" r:id="rId3"/>
    <p:sldLayoutId id="2147484680" r:id="rId4"/>
    <p:sldLayoutId id="2147484681" r:id="rId5"/>
    <p:sldLayoutId id="2147484682" r:id="rId6"/>
    <p:sldLayoutId id="2147484683" r:id="rId7"/>
    <p:sldLayoutId id="2147484684" r:id="rId8"/>
    <p:sldLayoutId id="2147484685" r:id="rId9"/>
    <p:sldLayoutId id="2147484717" r:id="rId10"/>
    <p:sldLayoutId id="2147484728" r:id="rId11"/>
    <p:sldLayoutId id="2147484690" r:id="rId12"/>
    <p:sldLayoutId id="2147484692" r:id="rId13"/>
    <p:sldLayoutId id="2147484694" r:id="rId14"/>
    <p:sldLayoutId id="2147484695" r:id="rId15"/>
    <p:sldLayoutId id="2147484697" r:id="rId16"/>
    <p:sldLayoutId id="2147484698" r:id="rId17"/>
    <p:sldLayoutId id="2147484699" r:id="rId18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1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2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74664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46" r:id="rId1"/>
    <p:sldLayoutId id="2147484747" r:id="rId2"/>
    <p:sldLayoutId id="2147484748" r:id="rId3"/>
    <p:sldLayoutId id="2147484749" r:id="rId4"/>
    <p:sldLayoutId id="2147484750" r:id="rId5"/>
    <p:sldLayoutId id="2147484751" r:id="rId6"/>
    <p:sldLayoutId id="2147484752" r:id="rId7"/>
    <p:sldLayoutId id="2147484753" r:id="rId8"/>
    <p:sldLayoutId id="2147484754" r:id="rId9"/>
    <p:sldLayoutId id="2147484755" r:id="rId10"/>
    <p:sldLayoutId id="2147484756" r:id="rId11"/>
    <p:sldLayoutId id="2147484757" r:id="rId12"/>
    <p:sldLayoutId id="2147484758" r:id="rId13"/>
    <p:sldLayoutId id="2147484759" r:id="rId14"/>
    <p:sldLayoutId id="2147484760" r:id="rId15"/>
    <p:sldLayoutId id="2147484761" r:id="rId16"/>
    <p:sldLayoutId id="2147484762" r:id="rId17"/>
    <p:sldLayoutId id="2147484763" r:id="rId18"/>
    <p:sldLayoutId id="2147484764" r:id="rId19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1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21.png"/><Relationship Id="rId3" Type="http://schemas.openxmlformats.org/officeDocument/2006/relationships/image" Target="../media/image26.png"/><Relationship Id="rId7" Type="http://schemas.openxmlformats.org/officeDocument/2006/relationships/image" Target="../media/image18.png"/><Relationship Id="rId12" Type="http://schemas.openxmlformats.org/officeDocument/2006/relationships/image" Target="../media/image34.sv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11" Type="http://schemas.openxmlformats.org/officeDocument/2006/relationships/image" Target="../media/image33.png"/><Relationship Id="rId5" Type="http://schemas.openxmlformats.org/officeDocument/2006/relationships/image" Target="../media/image28.png"/><Relationship Id="rId15" Type="http://schemas.openxmlformats.org/officeDocument/2006/relationships/image" Target="../media/image36.png"/><Relationship Id="rId10" Type="http://schemas.openxmlformats.org/officeDocument/2006/relationships/image" Target="../media/image32.svg"/><Relationship Id="rId4" Type="http://schemas.openxmlformats.org/officeDocument/2006/relationships/image" Target="../media/image27.png"/><Relationship Id="rId9" Type="http://schemas.openxmlformats.org/officeDocument/2006/relationships/image" Target="../media/image31.png"/><Relationship Id="rId1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ianderturpijn/ASC/blob/master/ARM/configureASCnewAPI.json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hyperlink" Target="https://ascplaybookssqli/" TargetMode="External"/><Relationship Id="rId3" Type="http://schemas.openxmlformats.org/officeDocument/2006/relationships/hyperlink" Target="http://aka.ms/myasis" TargetMode="External"/><Relationship Id="rId7" Type="http://schemas.openxmlformats.org/officeDocument/2006/relationships/hyperlink" Target="https://aka.ms/ASCPlaybooks" TargetMode="External"/><Relationship Id="rId12" Type="http://schemas.openxmlformats.org/officeDocument/2006/relationships/hyperlink" Target="https://github.com/tianderturpijn/ASC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docs.microsoft.com/en-us/azure/security-center/security-center-get-started" TargetMode="External"/><Relationship Id="rId11" Type="http://schemas.openxmlformats.org/officeDocument/2006/relationships/hyperlink" Target="https://ascplaybooksddos/" TargetMode="External"/><Relationship Id="rId5" Type="http://schemas.openxmlformats.org/officeDocument/2006/relationships/hyperlink" Target="https://servicetrust.microsoft.com/ViewPage/BlueprintOverview" TargetMode="External"/><Relationship Id="rId10" Type="http://schemas.openxmlformats.org/officeDocument/2006/relationships/hyperlink" Target="https://ascplaybooksxss/" TargetMode="External"/><Relationship Id="rId4" Type="http://schemas.openxmlformats.org/officeDocument/2006/relationships/hyperlink" Target="https://azure.microsoft.com/resources/security-best-practices-for-azure-solutions/" TargetMode="External"/><Relationship Id="rId9" Type="http://schemas.openxmlformats.org/officeDocument/2006/relationships/hyperlink" Target="https://ascplaybooksvattack/" TargetMode="Externa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comments" Target="../comments/commen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CBB8B40-F3D1-4331-B430-E127860A69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1317546"/>
            <a:ext cx="5943600" cy="2215991"/>
          </a:xfrm>
        </p:spPr>
        <p:txBody>
          <a:bodyPr/>
          <a:lstStyle/>
          <a:p>
            <a:r>
              <a:rPr lang="en-US" dirty="0"/>
              <a:t>Practical guide for using Azure Security Center to protect hybrid cloud environment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B233F29-D5A5-4DF5-AA87-020831D2ED6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2041" y="3962400"/>
            <a:ext cx="5943600" cy="923330"/>
          </a:xfrm>
        </p:spPr>
        <p:txBody>
          <a:bodyPr/>
          <a:lstStyle/>
          <a:p>
            <a:r>
              <a:rPr lang="en-US" dirty="0"/>
              <a:t>Name</a:t>
            </a:r>
          </a:p>
          <a:p>
            <a:r>
              <a:rPr lang="en-US" dirty="0"/>
              <a:t>Title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9999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6="http://schemas.microsoft.com/office/drawing/2014/main"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7D8C9C-4302-47CD-B4C5-6664D5DD99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Securing Compute workloads 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4968667C-483B-45DA-BE26-8E000C0AC8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1930054"/>
              </p:ext>
            </p:extLst>
          </p:nvPr>
        </p:nvGraphicFramePr>
        <p:xfrm>
          <a:off x="177800" y="2603710"/>
          <a:ext cx="3869789" cy="409837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869789">
                  <a:extLst>
                    <a:ext uri="{9D8B030D-6E8A-4147-A177-3AD203B41FA5}">
                      <a16:colId xmlns:a16="http://schemas.microsoft.com/office/drawing/2014/main" val="1626105896"/>
                    </a:ext>
                  </a:extLst>
                </a:gridCol>
              </a:tblGrid>
              <a:tr h="512297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5856712"/>
                  </a:ext>
                </a:extLst>
              </a:tr>
              <a:tr h="512297"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Data governance &amp; rights management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4415144"/>
                  </a:ext>
                </a:extLst>
              </a:tr>
              <a:tr h="512297">
                <a:tc>
                  <a:txBody>
                    <a:bodyPr/>
                    <a:lstStyle/>
                    <a:p>
                      <a:pPr algn="r"/>
                      <a:r>
                        <a:rPr lang="en-US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Client endpoints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37918276"/>
                  </a:ext>
                </a:extLst>
              </a:tr>
              <a:tr h="512297"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Account access &amp; management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0691188"/>
                  </a:ext>
                </a:extLst>
              </a:tr>
              <a:tr h="512297">
                <a:tc>
                  <a:txBody>
                    <a:bodyPr/>
                    <a:lstStyle/>
                    <a:p>
                      <a:pPr algn="r"/>
                      <a:r>
                        <a:rPr lang="en-US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Identity &amp; directory infrastructure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9257365"/>
                  </a:ext>
                </a:extLst>
              </a:tr>
              <a:tr h="512297">
                <a:tc>
                  <a:txBody>
                    <a:bodyPr/>
                    <a:lstStyle/>
                    <a:p>
                      <a:pPr algn="r"/>
                      <a:r>
                        <a:rPr lang="en-US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Application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3817925"/>
                  </a:ext>
                </a:extLst>
              </a:tr>
              <a:tr h="512297">
                <a:tc>
                  <a:txBody>
                    <a:bodyPr/>
                    <a:lstStyle/>
                    <a:p>
                      <a:pPr algn="r"/>
                      <a:r>
                        <a:rPr lang="en-US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Network controls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38902989"/>
                  </a:ext>
                </a:extLst>
              </a:tr>
              <a:tr h="512297">
                <a:tc>
                  <a:txBody>
                    <a:bodyPr/>
                    <a:lstStyle/>
                    <a:p>
                      <a:pPr algn="r"/>
                      <a:r>
                        <a:rPr lang="en-US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Virtual Operating System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376327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15D134C0-0B52-45B3-878E-8033EE01E0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3168099"/>
              </p:ext>
            </p:extLst>
          </p:nvPr>
        </p:nvGraphicFramePr>
        <p:xfrm>
          <a:off x="4047589" y="2609573"/>
          <a:ext cx="640080" cy="409837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40080">
                  <a:extLst>
                    <a:ext uri="{9D8B030D-6E8A-4147-A177-3AD203B41FA5}">
                      <a16:colId xmlns:a16="http://schemas.microsoft.com/office/drawing/2014/main" val="523797584"/>
                    </a:ext>
                  </a:extLst>
                </a:gridCol>
              </a:tblGrid>
              <a:tr h="512297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IaaS</a:t>
                      </a: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2295100101"/>
                  </a:ext>
                </a:extLst>
              </a:tr>
              <a:tr h="512297">
                <a:tc>
                  <a:txBody>
                    <a:bodyPr/>
                    <a:lstStyle/>
                    <a:p>
                      <a:endParaRPr lang="en-US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0078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9313160"/>
                  </a:ext>
                </a:extLst>
              </a:tr>
              <a:tr h="512297">
                <a:tc>
                  <a:txBody>
                    <a:bodyPr/>
                    <a:lstStyle/>
                    <a:p>
                      <a:endParaRPr lang="en-US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0078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0651177"/>
                  </a:ext>
                </a:extLst>
              </a:tr>
              <a:tr h="512297">
                <a:tc>
                  <a:txBody>
                    <a:bodyPr/>
                    <a:lstStyle/>
                    <a:p>
                      <a:endParaRPr lang="en-US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0078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1219765"/>
                  </a:ext>
                </a:extLst>
              </a:tr>
              <a:tr h="512297">
                <a:tc>
                  <a:txBody>
                    <a:bodyPr/>
                    <a:lstStyle/>
                    <a:p>
                      <a:endParaRPr lang="en-US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0078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4419860"/>
                  </a:ext>
                </a:extLst>
              </a:tr>
              <a:tr h="512297">
                <a:tc>
                  <a:txBody>
                    <a:bodyPr/>
                    <a:lstStyle/>
                    <a:p>
                      <a:endParaRPr lang="en-US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0078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6464402"/>
                  </a:ext>
                </a:extLst>
              </a:tr>
              <a:tr h="512297">
                <a:tc>
                  <a:txBody>
                    <a:bodyPr/>
                    <a:lstStyle/>
                    <a:p>
                      <a:endParaRPr lang="en-US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0078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3903065"/>
                  </a:ext>
                </a:extLst>
              </a:tr>
              <a:tr h="512297">
                <a:tc>
                  <a:txBody>
                    <a:bodyPr/>
                    <a:lstStyle/>
                    <a:p>
                      <a:endParaRPr lang="en-US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0078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2197326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34312F70-EBA8-4733-B598-D9EE9BF9DE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0534780"/>
              </p:ext>
            </p:extLst>
          </p:nvPr>
        </p:nvGraphicFramePr>
        <p:xfrm>
          <a:off x="4687669" y="6201515"/>
          <a:ext cx="6716969" cy="51229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716969">
                  <a:extLst>
                    <a:ext uri="{9D8B030D-6E8A-4147-A177-3AD203B41FA5}">
                      <a16:colId xmlns:a16="http://schemas.microsoft.com/office/drawing/2014/main" val="214373019"/>
                    </a:ext>
                  </a:extLst>
                </a:gridCol>
              </a:tblGrid>
              <a:tr h="512297"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DATP for Servers, EPP, Updates, config checks, JIT VM access, AAC  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8124462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F36516A3-1EC9-4D3D-95B1-402C28A2DF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2982" y="1254628"/>
            <a:ext cx="780290" cy="7802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E37DCCC-E672-4D61-A2FD-00DD15C3EC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4544" y="1254628"/>
            <a:ext cx="780290" cy="78029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C581FF7-6D55-48F3-9D16-8933F160B6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53400" y="1254628"/>
            <a:ext cx="780290" cy="78029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DE75128-F0CF-4CEE-8AAF-F2B8A27B83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73016" y="1254628"/>
            <a:ext cx="780290" cy="78029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52ACD9E-B4FB-4759-9F5F-7F8F81DE63B5}"/>
              </a:ext>
            </a:extLst>
          </p:cNvPr>
          <p:cNvSpPr txBox="1"/>
          <p:nvPr/>
        </p:nvSpPr>
        <p:spPr>
          <a:xfrm>
            <a:off x="361335" y="1389371"/>
            <a:ext cx="5734665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800" i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What are ‘Compute’ resources?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12DC691-6EC9-4459-877C-BE2373C67C9A}"/>
              </a:ext>
            </a:extLst>
          </p:cNvPr>
          <p:cNvSpPr txBox="1"/>
          <p:nvPr/>
        </p:nvSpPr>
        <p:spPr>
          <a:xfrm>
            <a:off x="5261011" y="2062832"/>
            <a:ext cx="1327355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0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Virtual machines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4C765A4-6B5C-49D2-AD30-C510445F41F5}"/>
              </a:ext>
            </a:extLst>
          </p:cNvPr>
          <p:cNvSpPr txBox="1"/>
          <p:nvPr/>
        </p:nvSpPr>
        <p:spPr>
          <a:xfrm>
            <a:off x="6980456" y="2027544"/>
            <a:ext cx="1327355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Containers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99153CC-FA70-4336-A0FB-C1C52A220141}"/>
              </a:ext>
            </a:extLst>
          </p:cNvPr>
          <p:cNvSpPr txBox="1"/>
          <p:nvPr/>
        </p:nvSpPr>
        <p:spPr>
          <a:xfrm>
            <a:off x="8375678" y="1965507"/>
            <a:ext cx="1327355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Azure functions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CA6EDED-66CA-4973-9132-214FB364589B}"/>
              </a:ext>
            </a:extLst>
          </p:cNvPr>
          <p:cNvSpPr txBox="1"/>
          <p:nvPr/>
        </p:nvSpPr>
        <p:spPr>
          <a:xfrm>
            <a:off x="9899483" y="2062832"/>
            <a:ext cx="1327355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Web apps</a:t>
            </a:r>
          </a:p>
        </p:txBody>
      </p: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1DDE906C-93CD-403B-A38F-B6BD2B78C1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7668926"/>
              </p:ext>
            </p:extLst>
          </p:nvPr>
        </p:nvGraphicFramePr>
        <p:xfrm>
          <a:off x="4687669" y="5683355"/>
          <a:ext cx="6716969" cy="51229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716969">
                  <a:extLst>
                    <a:ext uri="{9D8B030D-6E8A-4147-A177-3AD203B41FA5}">
                      <a16:colId xmlns:a16="http://schemas.microsoft.com/office/drawing/2014/main" val="214373019"/>
                    </a:ext>
                  </a:extLst>
                </a:gridCol>
              </a:tblGrid>
              <a:tr h="512297"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NSG active &amp; configured, WAF &amp; NGFW, Network map, !SSL usage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8124462"/>
                  </a:ext>
                </a:extLst>
              </a:tr>
            </a:tbl>
          </a:graphicData>
        </a:graphic>
      </p:graphicFrame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A31D52D2-EDC2-4A90-8CD1-AB2E81B0DF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5858284"/>
              </p:ext>
            </p:extLst>
          </p:nvPr>
        </p:nvGraphicFramePr>
        <p:xfrm>
          <a:off x="4687668" y="5168327"/>
          <a:ext cx="6716969" cy="51229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716969">
                  <a:extLst>
                    <a:ext uri="{9D8B030D-6E8A-4147-A177-3AD203B41FA5}">
                      <a16:colId xmlns:a16="http://schemas.microsoft.com/office/drawing/2014/main" val="214373019"/>
                    </a:ext>
                  </a:extLst>
                </a:gridCol>
              </a:tblGrid>
              <a:tr h="512297">
                <a:tc>
                  <a:txBody>
                    <a:bodyPr/>
                    <a:lstStyle/>
                    <a:p>
                      <a:pPr algn="l"/>
                      <a:r>
                        <a:rPr lang="en-US" sz="1600" b="0" dirty="0"/>
                        <a:t>&gt;&gt;Not covered by Security Center&lt;&lt;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8124462"/>
                  </a:ext>
                </a:extLst>
              </a:tr>
            </a:tbl>
          </a:graphicData>
        </a:graphic>
      </p:graphicFrame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8ADAA346-4D1A-4084-8EC5-FC958B0937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6700282"/>
              </p:ext>
            </p:extLst>
          </p:nvPr>
        </p:nvGraphicFramePr>
        <p:xfrm>
          <a:off x="4687667" y="4653098"/>
          <a:ext cx="6716969" cy="51229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716969">
                  <a:extLst>
                    <a:ext uri="{9D8B030D-6E8A-4147-A177-3AD203B41FA5}">
                      <a16:colId xmlns:a16="http://schemas.microsoft.com/office/drawing/2014/main" val="214373019"/>
                    </a:ext>
                  </a:extLst>
                </a:gridCol>
              </a:tblGrid>
              <a:tr h="512297">
                <a:tc>
                  <a:txBody>
                    <a:bodyPr/>
                    <a:lstStyle/>
                    <a:p>
                      <a:pPr algn="l"/>
                      <a:r>
                        <a:rPr lang="en-US" sz="1600" b="0" dirty="0"/>
                        <a:t>Identity recommendations, integration with AAD Identity protection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8124462"/>
                  </a:ext>
                </a:extLst>
              </a:tr>
            </a:tbl>
          </a:graphicData>
        </a:graphic>
      </p:graphicFrame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657AF791-952B-4BBD-91BD-C04B29FD7A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4627648"/>
              </p:ext>
            </p:extLst>
          </p:nvPr>
        </p:nvGraphicFramePr>
        <p:xfrm>
          <a:off x="4687666" y="4141002"/>
          <a:ext cx="6716969" cy="51229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716969">
                  <a:extLst>
                    <a:ext uri="{9D8B030D-6E8A-4147-A177-3AD203B41FA5}">
                      <a16:colId xmlns:a16="http://schemas.microsoft.com/office/drawing/2014/main" val="214373019"/>
                    </a:ext>
                  </a:extLst>
                </a:gridCol>
              </a:tblGrid>
              <a:tr h="512297">
                <a:tc>
                  <a:txBody>
                    <a:bodyPr/>
                    <a:lstStyle/>
                    <a:p>
                      <a:pPr algn="l"/>
                      <a:r>
                        <a:rPr lang="en-US" sz="1600" b="0" dirty="0"/>
                        <a:t>MFA and Access hygiene recommendations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8124462"/>
                  </a:ext>
                </a:extLst>
              </a:tr>
            </a:tbl>
          </a:graphicData>
        </a:graphic>
      </p:graphicFrame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6D385537-8B64-4999-9C9F-56764C4F2B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9205839"/>
              </p:ext>
            </p:extLst>
          </p:nvPr>
        </p:nvGraphicFramePr>
        <p:xfrm>
          <a:off x="4687668" y="3627139"/>
          <a:ext cx="6716969" cy="51229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716969">
                  <a:extLst>
                    <a:ext uri="{9D8B030D-6E8A-4147-A177-3AD203B41FA5}">
                      <a16:colId xmlns:a16="http://schemas.microsoft.com/office/drawing/2014/main" val="214373019"/>
                    </a:ext>
                  </a:extLst>
                </a:gridCol>
              </a:tblGrid>
              <a:tr h="512297">
                <a:tc>
                  <a:txBody>
                    <a:bodyPr/>
                    <a:lstStyle/>
                    <a:p>
                      <a:pPr algn="l"/>
                      <a:r>
                        <a:rPr lang="en-US" sz="1600" b="0" dirty="0"/>
                        <a:t>Not in scope for Security Center (use WDATP)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8124462"/>
                  </a:ext>
                </a:extLst>
              </a:tr>
            </a:tbl>
          </a:graphicData>
        </a:graphic>
      </p:graphicFrame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48441FA9-63E8-4D70-8476-041166F6EA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315447"/>
              </p:ext>
            </p:extLst>
          </p:nvPr>
        </p:nvGraphicFramePr>
        <p:xfrm>
          <a:off x="4687666" y="3124512"/>
          <a:ext cx="6716969" cy="51229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716969">
                  <a:extLst>
                    <a:ext uri="{9D8B030D-6E8A-4147-A177-3AD203B41FA5}">
                      <a16:colId xmlns:a16="http://schemas.microsoft.com/office/drawing/2014/main" val="214373019"/>
                    </a:ext>
                  </a:extLst>
                </a:gridCol>
              </a:tblGrid>
              <a:tr h="512297">
                <a:tc>
                  <a:txBody>
                    <a:bodyPr/>
                    <a:lstStyle/>
                    <a:p>
                      <a:pPr algn="l"/>
                      <a:r>
                        <a:rPr lang="en-US" sz="1600" b="0" dirty="0"/>
                        <a:t>File Integrity Monitoring, Data classification, Encrypted @ rest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81244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6594826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1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08A22-9465-4755-A8BB-66F9ED3F9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Protect against threats</a:t>
            </a:r>
          </a:p>
        </p:txBody>
      </p:sp>
      <p:sp>
        <p:nvSpPr>
          <p:cNvPr id="28" name="Freeform 95">
            <a:extLst>
              <a:ext uri="{FF2B5EF4-FFF2-40B4-BE49-F238E27FC236}">
                <a16:creationId xmlns:a16="http://schemas.microsoft.com/office/drawing/2014/main" id="{A3231B59-A989-4881-BD0F-F9274286F467}"/>
              </a:ext>
            </a:extLst>
          </p:cNvPr>
          <p:cNvSpPr>
            <a:spLocks/>
          </p:cNvSpPr>
          <p:nvPr/>
        </p:nvSpPr>
        <p:spPr bwMode="auto">
          <a:xfrm flipH="1">
            <a:off x="815431" y="2569894"/>
            <a:ext cx="3922673" cy="2259803"/>
          </a:xfrm>
          <a:custGeom>
            <a:avLst/>
            <a:gdLst>
              <a:gd name="T0" fmla="*/ 618 w 736"/>
              <a:gd name="T1" fmla="*/ 213 h 484"/>
              <a:gd name="T2" fmla="*/ 618 w 736"/>
              <a:gd name="T3" fmla="*/ 203 h 484"/>
              <a:gd name="T4" fmla="*/ 415 w 736"/>
              <a:gd name="T5" fmla="*/ 0 h 484"/>
              <a:gd name="T6" fmla="*/ 246 w 736"/>
              <a:gd name="T7" fmla="*/ 91 h 484"/>
              <a:gd name="T8" fmla="*/ 191 w 736"/>
              <a:gd name="T9" fmla="*/ 76 h 484"/>
              <a:gd name="T10" fmla="*/ 125 w 736"/>
              <a:gd name="T11" fmla="*/ 96 h 484"/>
              <a:gd name="T12" fmla="*/ 73 w 736"/>
              <a:gd name="T13" fmla="*/ 191 h 484"/>
              <a:gd name="T14" fmla="*/ 0 w 736"/>
              <a:gd name="T15" fmla="*/ 325 h 484"/>
              <a:gd name="T16" fmla="*/ 142 w 736"/>
              <a:gd name="T17" fmla="*/ 484 h 484"/>
              <a:gd name="T18" fmla="*/ 160 w 736"/>
              <a:gd name="T19" fmla="*/ 484 h 484"/>
              <a:gd name="T20" fmla="*/ 176 w 736"/>
              <a:gd name="T21" fmla="*/ 484 h 484"/>
              <a:gd name="T22" fmla="*/ 507 w 736"/>
              <a:gd name="T23" fmla="*/ 484 h 484"/>
              <a:gd name="T24" fmla="*/ 514 w 736"/>
              <a:gd name="T25" fmla="*/ 484 h 484"/>
              <a:gd name="T26" fmla="*/ 522 w 736"/>
              <a:gd name="T27" fmla="*/ 484 h 484"/>
              <a:gd name="T28" fmla="*/ 546 w 736"/>
              <a:gd name="T29" fmla="*/ 484 h 484"/>
              <a:gd name="T30" fmla="*/ 599 w 736"/>
              <a:gd name="T31" fmla="*/ 484 h 484"/>
              <a:gd name="T32" fmla="*/ 736 w 736"/>
              <a:gd name="T33" fmla="*/ 348 h 484"/>
              <a:gd name="T34" fmla="*/ 618 w 736"/>
              <a:gd name="T35" fmla="*/ 213 h 4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736" h="484">
                <a:moveTo>
                  <a:pt x="618" y="213"/>
                </a:moveTo>
                <a:cubicBezTo>
                  <a:pt x="618" y="210"/>
                  <a:pt x="618" y="206"/>
                  <a:pt x="618" y="203"/>
                </a:cubicBezTo>
                <a:cubicBezTo>
                  <a:pt x="618" y="91"/>
                  <a:pt x="527" y="0"/>
                  <a:pt x="415" y="0"/>
                </a:cubicBezTo>
                <a:cubicBezTo>
                  <a:pt x="345" y="0"/>
                  <a:pt x="283" y="37"/>
                  <a:pt x="246" y="91"/>
                </a:cubicBezTo>
                <a:cubicBezTo>
                  <a:pt x="230" y="82"/>
                  <a:pt x="211" y="76"/>
                  <a:pt x="191" y="76"/>
                </a:cubicBezTo>
                <a:cubicBezTo>
                  <a:pt x="167" y="76"/>
                  <a:pt x="144" y="83"/>
                  <a:pt x="125" y="96"/>
                </a:cubicBezTo>
                <a:cubicBezTo>
                  <a:pt x="94" y="116"/>
                  <a:pt x="74" y="151"/>
                  <a:pt x="73" y="191"/>
                </a:cubicBezTo>
                <a:cubicBezTo>
                  <a:pt x="30" y="219"/>
                  <a:pt x="0" y="269"/>
                  <a:pt x="0" y="325"/>
                </a:cubicBezTo>
                <a:cubicBezTo>
                  <a:pt x="0" y="407"/>
                  <a:pt x="62" y="475"/>
                  <a:pt x="142" y="484"/>
                </a:cubicBezTo>
                <a:cubicBezTo>
                  <a:pt x="148" y="484"/>
                  <a:pt x="154" y="484"/>
                  <a:pt x="160" y="484"/>
                </a:cubicBezTo>
                <a:cubicBezTo>
                  <a:pt x="165" y="484"/>
                  <a:pt x="171" y="484"/>
                  <a:pt x="176" y="484"/>
                </a:cubicBezTo>
                <a:cubicBezTo>
                  <a:pt x="250" y="484"/>
                  <a:pt x="425" y="484"/>
                  <a:pt x="507" y="484"/>
                </a:cubicBezTo>
                <a:cubicBezTo>
                  <a:pt x="510" y="484"/>
                  <a:pt x="512" y="484"/>
                  <a:pt x="514" y="484"/>
                </a:cubicBezTo>
                <a:cubicBezTo>
                  <a:pt x="522" y="484"/>
                  <a:pt x="522" y="484"/>
                  <a:pt x="522" y="484"/>
                </a:cubicBezTo>
                <a:cubicBezTo>
                  <a:pt x="526" y="484"/>
                  <a:pt x="538" y="484"/>
                  <a:pt x="546" y="484"/>
                </a:cubicBezTo>
                <a:cubicBezTo>
                  <a:pt x="599" y="484"/>
                  <a:pt x="599" y="484"/>
                  <a:pt x="599" y="484"/>
                </a:cubicBezTo>
                <a:cubicBezTo>
                  <a:pt x="675" y="483"/>
                  <a:pt x="736" y="422"/>
                  <a:pt x="736" y="348"/>
                </a:cubicBezTo>
                <a:cubicBezTo>
                  <a:pt x="736" y="279"/>
                  <a:pt x="684" y="222"/>
                  <a:pt x="618" y="213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38100">
            <a:noFill/>
            <a:round/>
            <a:headEnd/>
            <a:tailEnd/>
          </a:ln>
          <a:extLst/>
        </p:spPr>
        <p:txBody>
          <a:bodyPr vert="horz" wrap="square" lIns="91388" tIns="45694" rIns="91388" bIns="45694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36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5900EE9-CFDE-48F9-A9CF-801D7AB59857}"/>
              </a:ext>
            </a:extLst>
          </p:cNvPr>
          <p:cNvSpPr txBox="1"/>
          <p:nvPr/>
        </p:nvSpPr>
        <p:spPr>
          <a:xfrm>
            <a:off x="1509156" y="4347627"/>
            <a:ext cx="253522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000" dirty="0">
                <a:solidFill>
                  <a:schemeClr val="tx2"/>
                </a:solidFill>
                <a:latin typeface="+mj-lt"/>
              </a:rPr>
              <a:t>Azure Security Center</a:t>
            </a:r>
          </a:p>
        </p:txBody>
      </p:sp>
      <p:sp>
        <p:nvSpPr>
          <p:cNvPr id="36" name="shield_3" title="Icon of a shield with an exclamation point inside">
            <a:extLst>
              <a:ext uri="{FF2B5EF4-FFF2-40B4-BE49-F238E27FC236}">
                <a16:creationId xmlns:a16="http://schemas.microsoft.com/office/drawing/2014/main" id="{46B4942B-DE6D-47DB-AEF6-B289A8338D39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895568" y="3562956"/>
            <a:ext cx="571633" cy="579357"/>
          </a:xfrm>
          <a:custGeom>
            <a:avLst/>
            <a:gdLst>
              <a:gd name="T0" fmla="*/ 55 w 322"/>
              <a:gd name="T1" fmla="*/ 246 h 329"/>
              <a:gd name="T2" fmla="*/ 4 w 322"/>
              <a:gd name="T3" fmla="*/ 101 h 329"/>
              <a:gd name="T4" fmla="*/ 4 w 322"/>
              <a:gd name="T5" fmla="*/ 44 h 329"/>
              <a:gd name="T6" fmla="*/ 72 w 322"/>
              <a:gd name="T7" fmla="*/ 34 h 329"/>
              <a:gd name="T8" fmla="*/ 161 w 322"/>
              <a:gd name="T9" fmla="*/ 0 h 329"/>
              <a:gd name="T10" fmla="*/ 250 w 322"/>
              <a:gd name="T11" fmla="*/ 34 h 329"/>
              <a:gd name="T12" fmla="*/ 318 w 322"/>
              <a:gd name="T13" fmla="*/ 44 h 329"/>
              <a:gd name="T14" fmla="*/ 318 w 322"/>
              <a:gd name="T15" fmla="*/ 101 h 329"/>
              <a:gd name="T16" fmla="*/ 267 w 322"/>
              <a:gd name="T17" fmla="*/ 246 h 329"/>
              <a:gd name="T18" fmla="*/ 161 w 322"/>
              <a:gd name="T19" fmla="*/ 329 h 329"/>
              <a:gd name="T20" fmla="*/ 55 w 322"/>
              <a:gd name="T21" fmla="*/ 246 h 329"/>
              <a:gd name="T22" fmla="*/ 161 w 322"/>
              <a:gd name="T23" fmla="*/ 53 h 329"/>
              <a:gd name="T24" fmla="*/ 161 w 322"/>
              <a:gd name="T25" fmla="*/ 207 h 329"/>
              <a:gd name="T26" fmla="*/ 161 w 322"/>
              <a:gd name="T27" fmla="*/ 231 h 329"/>
              <a:gd name="T28" fmla="*/ 161 w 322"/>
              <a:gd name="T29" fmla="*/ 251 h 3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322" h="329">
                <a:moveTo>
                  <a:pt x="55" y="246"/>
                </a:moveTo>
                <a:cubicBezTo>
                  <a:pt x="0" y="179"/>
                  <a:pt x="4" y="101"/>
                  <a:pt x="4" y="101"/>
                </a:cubicBezTo>
                <a:cubicBezTo>
                  <a:pt x="4" y="44"/>
                  <a:pt x="4" y="44"/>
                  <a:pt x="4" y="44"/>
                </a:cubicBezTo>
                <a:cubicBezTo>
                  <a:pt x="4" y="44"/>
                  <a:pt x="38" y="45"/>
                  <a:pt x="72" y="34"/>
                </a:cubicBezTo>
                <a:cubicBezTo>
                  <a:pt x="107" y="22"/>
                  <a:pt x="124" y="0"/>
                  <a:pt x="161" y="0"/>
                </a:cubicBezTo>
                <a:cubicBezTo>
                  <a:pt x="198" y="0"/>
                  <a:pt x="215" y="22"/>
                  <a:pt x="250" y="34"/>
                </a:cubicBezTo>
                <a:cubicBezTo>
                  <a:pt x="284" y="45"/>
                  <a:pt x="318" y="44"/>
                  <a:pt x="318" y="44"/>
                </a:cubicBezTo>
                <a:cubicBezTo>
                  <a:pt x="318" y="101"/>
                  <a:pt x="318" y="101"/>
                  <a:pt x="318" y="101"/>
                </a:cubicBezTo>
                <a:cubicBezTo>
                  <a:pt x="318" y="101"/>
                  <a:pt x="322" y="179"/>
                  <a:pt x="267" y="246"/>
                </a:cubicBezTo>
                <a:cubicBezTo>
                  <a:pt x="234" y="286"/>
                  <a:pt x="161" y="329"/>
                  <a:pt x="161" y="329"/>
                </a:cubicBezTo>
                <a:cubicBezTo>
                  <a:pt x="161" y="329"/>
                  <a:pt x="88" y="286"/>
                  <a:pt x="55" y="246"/>
                </a:cubicBezTo>
                <a:close/>
                <a:moveTo>
                  <a:pt x="161" y="53"/>
                </a:moveTo>
                <a:cubicBezTo>
                  <a:pt x="161" y="207"/>
                  <a:pt x="161" y="207"/>
                  <a:pt x="161" y="207"/>
                </a:cubicBezTo>
                <a:moveTo>
                  <a:pt x="161" y="231"/>
                </a:moveTo>
                <a:cubicBezTo>
                  <a:pt x="161" y="251"/>
                  <a:pt x="161" y="251"/>
                  <a:pt x="161" y="251"/>
                </a:cubicBezTo>
              </a:path>
            </a:pathLst>
          </a:custGeom>
          <a:noFill/>
          <a:ln w="19050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FE7BC53-3E2A-429F-8E86-D10D2C973CCF}"/>
              </a:ext>
            </a:extLst>
          </p:cNvPr>
          <p:cNvSpPr txBox="1"/>
          <p:nvPr/>
        </p:nvSpPr>
        <p:spPr>
          <a:xfrm>
            <a:off x="7349315" y="2229324"/>
            <a:ext cx="4027254" cy="61555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</a:rPr>
              <a:t>Detect and block advanced malware and threats for servers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4691497-B983-43FB-86F6-5D0ED3FEC498}"/>
              </a:ext>
            </a:extLst>
          </p:cNvPr>
          <p:cNvSpPr txBox="1"/>
          <p:nvPr/>
        </p:nvSpPr>
        <p:spPr>
          <a:xfrm>
            <a:off x="7349315" y="4186660"/>
            <a:ext cx="4779144" cy="30777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</a:rPr>
              <a:t>Reduce exposure to brute force attacks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75CA34D-8FFF-45BA-8EB0-1C9DB64D95A9}"/>
              </a:ext>
            </a:extLst>
          </p:cNvPr>
          <p:cNvSpPr txBox="1"/>
          <p:nvPr/>
        </p:nvSpPr>
        <p:spPr>
          <a:xfrm>
            <a:off x="7349314" y="3207992"/>
            <a:ext cx="4027253" cy="61555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</a:rPr>
              <a:t>Detect threats across IaaS and PaaS services using advanced analytics 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34065A3-53A9-47F5-9637-AE89225922DE}"/>
              </a:ext>
            </a:extLst>
          </p:cNvPr>
          <p:cNvSpPr txBox="1"/>
          <p:nvPr/>
        </p:nvSpPr>
        <p:spPr>
          <a:xfrm>
            <a:off x="7349315" y="4857551"/>
            <a:ext cx="4027252" cy="61555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</a:rPr>
              <a:t>Protect data services against malicious attacks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8ECEEE8-63B3-48D2-9515-C1FE21BA5601}"/>
              </a:ext>
            </a:extLst>
          </p:cNvPr>
          <p:cNvCxnSpPr>
            <a:cxnSpLocks/>
          </p:cNvCxnSpPr>
          <p:nvPr/>
        </p:nvCxnSpPr>
        <p:spPr>
          <a:xfrm>
            <a:off x="4704651" y="3851214"/>
            <a:ext cx="882110" cy="0"/>
          </a:xfrm>
          <a:prstGeom prst="line">
            <a:avLst/>
          </a:prstGeom>
          <a:ln w="19050">
            <a:solidFill>
              <a:schemeClr val="tx2"/>
            </a:solidFill>
            <a:headEnd type="none" w="lg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Left Bracket 21">
            <a:extLst>
              <a:ext uri="{FF2B5EF4-FFF2-40B4-BE49-F238E27FC236}">
                <a16:creationId xmlns:a16="http://schemas.microsoft.com/office/drawing/2014/main" id="{AD536F34-E7C5-4C69-8183-AE4FD882DC0A}"/>
              </a:ext>
            </a:extLst>
          </p:cNvPr>
          <p:cNvSpPr/>
          <p:nvPr/>
        </p:nvSpPr>
        <p:spPr>
          <a:xfrm>
            <a:off x="6842781" y="2152189"/>
            <a:ext cx="197249" cy="3434568"/>
          </a:xfrm>
          <a:prstGeom prst="leftBracket">
            <a:avLst>
              <a:gd name="adj" fmla="val 97459"/>
            </a:avLst>
          </a:prstGeom>
          <a:ln w="19050">
            <a:solidFill>
              <a:schemeClr val="tx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2F5A5651-5D87-4598-BF88-BFB5DE323C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58712" y="3022772"/>
            <a:ext cx="1040935" cy="1040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236847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Custom Security Alerts</a:t>
            </a:r>
          </a:p>
        </p:txBody>
      </p:sp>
    </p:spTree>
    <p:extLst>
      <p:ext uri="{BB962C8B-B14F-4D97-AF65-F5344CB8AC3E}">
        <p14:creationId xmlns:p14="http://schemas.microsoft.com/office/powerpoint/2010/main" val="4262971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3E0DA94-E594-47AC-98E6-7C667EE48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custom alert?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E143A95-2CBB-42B8-B121-985A078B2E9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15852" y="3255173"/>
            <a:ext cx="829516" cy="82951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2F933F2-FFF9-48E8-A8A1-B8F93205C9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852" y="1779656"/>
            <a:ext cx="829516" cy="82951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B393AB3-0494-4D1A-BF7A-E2DB56DAF4F7}"/>
              </a:ext>
            </a:extLst>
          </p:cNvPr>
          <p:cNvSpPr txBox="1"/>
          <p:nvPr/>
        </p:nvSpPr>
        <p:spPr>
          <a:xfrm>
            <a:off x="7603435" y="233979"/>
            <a:ext cx="3728830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 ‘Breadth’ check for indicators of compromise</a:t>
            </a: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531A0C1F-8256-4E67-88D8-02FB470CD0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465" y="4723110"/>
            <a:ext cx="780290" cy="780290"/>
          </a:xfrm>
          <a:prstGeom prst="rect">
            <a:avLst/>
          </a:prstGeom>
        </p:spPr>
      </p:pic>
      <p:sp>
        <p:nvSpPr>
          <p:cNvPr id="51" name="Arrow: Right 50">
            <a:extLst>
              <a:ext uri="{FF2B5EF4-FFF2-40B4-BE49-F238E27FC236}">
                <a16:creationId xmlns:a16="http://schemas.microsoft.com/office/drawing/2014/main" id="{44648C8A-6E1A-4821-A454-0F289A57DEBF}"/>
              </a:ext>
            </a:extLst>
          </p:cNvPr>
          <p:cNvSpPr/>
          <p:nvPr/>
        </p:nvSpPr>
        <p:spPr bwMode="auto">
          <a:xfrm rot="5400000">
            <a:off x="606130" y="2831661"/>
            <a:ext cx="448960" cy="206702"/>
          </a:xfrm>
          <a:prstGeom prst="rightArrow">
            <a:avLst/>
          </a:prstGeom>
          <a:solidFill>
            <a:srgbClr val="7FBA0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1600" dirty="0"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52" name="Arrow: Right 51">
            <a:extLst>
              <a:ext uri="{FF2B5EF4-FFF2-40B4-BE49-F238E27FC236}">
                <a16:creationId xmlns:a16="http://schemas.microsoft.com/office/drawing/2014/main" id="{663A0E39-B29E-4A18-BF27-3E9CF09DF639}"/>
              </a:ext>
            </a:extLst>
          </p:cNvPr>
          <p:cNvSpPr/>
          <p:nvPr/>
        </p:nvSpPr>
        <p:spPr bwMode="auto">
          <a:xfrm rot="5400000">
            <a:off x="606130" y="4301499"/>
            <a:ext cx="448960" cy="206702"/>
          </a:xfrm>
          <a:prstGeom prst="rightArrow">
            <a:avLst/>
          </a:prstGeom>
          <a:solidFill>
            <a:srgbClr val="7FBA0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1600" dirty="0"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307BB1D-5177-4FFE-AC9D-7C39F449AA0A}"/>
              </a:ext>
            </a:extLst>
          </p:cNvPr>
          <p:cNvSpPr/>
          <p:nvPr/>
        </p:nvSpPr>
        <p:spPr>
          <a:xfrm>
            <a:off x="1491424" y="1787202"/>
            <a:ext cx="237631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1. Log Analytics query over Security Center-collected data</a:t>
            </a:r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51ABACC-9C5F-4EF9-9116-8BDC69475F82}"/>
              </a:ext>
            </a:extLst>
          </p:cNvPr>
          <p:cNvSpPr/>
          <p:nvPr/>
        </p:nvSpPr>
        <p:spPr>
          <a:xfrm>
            <a:off x="1484216" y="3259204"/>
            <a:ext cx="237631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2. Save query as a Security Center Custom Alert</a:t>
            </a:r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1387EB9-2195-4EED-9B7F-102770E564F3}"/>
              </a:ext>
            </a:extLst>
          </p:cNvPr>
          <p:cNvSpPr/>
          <p:nvPr/>
        </p:nvSpPr>
        <p:spPr>
          <a:xfrm>
            <a:off x="1459213" y="4651590"/>
            <a:ext cx="240132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3. Build automation workflows when the alert fires</a:t>
            </a:r>
            <a:endParaRPr lang="en-US" dirty="0"/>
          </a:p>
        </p:txBody>
      </p:sp>
      <p:pic>
        <p:nvPicPr>
          <p:cNvPr id="1026" name="Picture 2" descr="C:\Users\TYBALA~1.NTD\AppData\Local\Temp\SNAGHTMLe39e72.PNG">
            <a:extLst>
              <a:ext uri="{FF2B5EF4-FFF2-40B4-BE49-F238E27FC236}">
                <a16:creationId xmlns:a16="http://schemas.microsoft.com/office/drawing/2014/main" id="{0B112705-2000-48CF-9B60-191DCED1DD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5063" y="1139782"/>
            <a:ext cx="5335838" cy="1929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TYBALA~1.NTD\AppData\Local\Temp\SNAGHTMLe80ae4.PNG">
            <a:extLst>
              <a:ext uri="{FF2B5EF4-FFF2-40B4-BE49-F238E27FC236}">
                <a16:creationId xmlns:a16="http://schemas.microsoft.com/office/drawing/2014/main" id="{85264624-DF5D-4194-9F06-36018BD0E3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5887" y="1459665"/>
            <a:ext cx="4890572" cy="5375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Arrow: Right 31">
            <a:extLst>
              <a:ext uri="{FF2B5EF4-FFF2-40B4-BE49-F238E27FC236}">
                <a16:creationId xmlns:a16="http://schemas.microsoft.com/office/drawing/2014/main" id="{DFFBBFAA-ECCB-4FC8-A5F5-ECE4D6EC57F5}"/>
              </a:ext>
            </a:extLst>
          </p:cNvPr>
          <p:cNvSpPr/>
          <p:nvPr/>
        </p:nvSpPr>
        <p:spPr bwMode="auto">
          <a:xfrm rot="3976685">
            <a:off x="5161913" y="3567846"/>
            <a:ext cx="2879373" cy="306047"/>
          </a:xfrm>
          <a:prstGeom prst="rightArrow">
            <a:avLst/>
          </a:prstGeom>
          <a:solidFill>
            <a:srgbClr val="7FBA0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1600" dirty="0"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00570752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52" grpId="0" animBg="1"/>
      <p:bldP spid="2" grpId="0"/>
      <p:bldP spid="27" grpId="0"/>
      <p:bldP spid="29" grpId="0"/>
      <p:bldP spid="3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3E0DA94-E594-47AC-98E6-7C667EE48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 alert example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4316F30-66CF-4BFE-A8A0-483E45AFE4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3711" y="2628162"/>
            <a:ext cx="780290" cy="78029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75ED9F6-013A-480E-B4EB-D4F891748D4B}"/>
              </a:ext>
            </a:extLst>
          </p:cNvPr>
          <p:cNvSpPr txBox="1"/>
          <p:nvPr/>
        </p:nvSpPr>
        <p:spPr>
          <a:xfrm>
            <a:off x="5934011" y="489425"/>
            <a:ext cx="6257989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Data ex-filtration example:  “</a:t>
            </a:r>
            <a:r>
              <a:rPr lang="en-US" sz="2000" i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Alert me when compression software is used in suspicious ways</a:t>
            </a: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”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3F71000-B405-4DED-8678-30B6F0333EA8}"/>
              </a:ext>
            </a:extLst>
          </p:cNvPr>
          <p:cNvSpPr txBox="1"/>
          <p:nvPr/>
        </p:nvSpPr>
        <p:spPr>
          <a:xfrm>
            <a:off x="585217" y="1359438"/>
            <a:ext cx="6834848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Attack approaches:  </a:t>
            </a:r>
          </a:p>
          <a:p>
            <a:pPr marL="914383" lvl="1" indent="-457200">
              <a:buFont typeface="+mj-lt"/>
              <a:buAutoNum type="arabicPeriod"/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Masking commands used with WinRAR</a:t>
            </a:r>
          </a:p>
          <a:p>
            <a:pPr marL="914383" lvl="1" indent="-457200">
              <a:buFont typeface="+mj-lt"/>
              <a:buAutoNum type="arabicPeriod"/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Spoofing System file names with other executables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39D5BD5A-E28D-4AF3-9B64-A91C945761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1029" y="2603549"/>
            <a:ext cx="829516" cy="829516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0E5FCA74-91AA-4E51-B6ED-456DB367735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994" r="52281" b="14911"/>
          <a:stretch/>
        </p:blipFill>
        <p:spPr>
          <a:xfrm>
            <a:off x="372926" y="2537228"/>
            <a:ext cx="924868" cy="923330"/>
          </a:xfrm>
          <a:prstGeom prst="rect">
            <a:avLst/>
          </a:prstGeom>
        </p:spPr>
      </p:pic>
      <p:sp>
        <p:nvSpPr>
          <p:cNvPr id="31" name="Arrow: Right 30">
            <a:extLst>
              <a:ext uri="{FF2B5EF4-FFF2-40B4-BE49-F238E27FC236}">
                <a16:creationId xmlns:a16="http://schemas.microsoft.com/office/drawing/2014/main" id="{8E071DB0-45CB-41BF-8EF9-7E3D95816B24}"/>
              </a:ext>
            </a:extLst>
          </p:cNvPr>
          <p:cNvSpPr/>
          <p:nvPr/>
        </p:nvSpPr>
        <p:spPr bwMode="auto">
          <a:xfrm>
            <a:off x="1267976" y="2902582"/>
            <a:ext cx="723380" cy="231450"/>
          </a:xfrm>
          <a:prstGeom prst="rightArrow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1600" dirty="0"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4B656B13-8E34-439B-8407-0A7A98AB19D5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228477" y="2222286"/>
            <a:ext cx="1378306" cy="1378306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F4E1B99D-1B8B-4ED5-9FEE-54D62CD89C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70961" y="2608748"/>
            <a:ext cx="780290" cy="780290"/>
          </a:xfrm>
          <a:prstGeom prst="rect">
            <a:avLst/>
          </a:prstGeom>
        </p:spPr>
      </p:pic>
      <p:sp>
        <p:nvSpPr>
          <p:cNvPr id="35" name="Arrow: Right 34">
            <a:extLst>
              <a:ext uri="{FF2B5EF4-FFF2-40B4-BE49-F238E27FC236}">
                <a16:creationId xmlns:a16="http://schemas.microsoft.com/office/drawing/2014/main" id="{E5F7EDA6-A714-485F-BCE2-46FC6C551266}"/>
              </a:ext>
            </a:extLst>
          </p:cNvPr>
          <p:cNvSpPr/>
          <p:nvPr/>
        </p:nvSpPr>
        <p:spPr bwMode="auto">
          <a:xfrm>
            <a:off x="3003506" y="2883168"/>
            <a:ext cx="723380" cy="231450"/>
          </a:xfrm>
          <a:prstGeom prst="rightArrow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1600" dirty="0"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</a:endParaRP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3ED65307-4399-43D9-8102-54A877B3AFF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47300" y="2711514"/>
            <a:ext cx="780290" cy="780290"/>
          </a:xfrm>
          <a:prstGeom prst="rect">
            <a:avLst/>
          </a:prstGeom>
        </p:spPr>
      </p:pic>
      <p:sp>
        <p:nvSpPr>
          <p:cNvPr id="41" name="Arrow: Right 40">
            <a:extLst>
              <a:ext uri="{FF2B5EF4-FFF2-40B4-BE49-F238E27FC236}">
                <a16:creationId xmlns:a16="http://schemas.microsoft.com/office/drawing/2014/main" id="{EB8E49C4-9587-46EC-9260-E136D1941201}"/>
              </a:ext>
            </a:extLst>
          </p:cNvPr>
          <p:cNvSpPr/>
          <p:nvPr/>
        </p:nvSpPr>
        <p:spPr bwMode="auto">
          <a:xfrm>
            <a:off x="4664718" y="2883168"/>
            <a:ext cx="723380" cy="231450"/>
          </a:xfrm>
          <a:prstGeom prst="rightArrow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1600" dirty="0"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</a:endParaRPr>
          </a:p>
        </p:txBody>
      </p:sp>
      <p:pic>
        <p:nvPicPr>
          <p:cNvPr id="43" name="Graphic 42">
            <a:extLst>
              <a:ext uri="{FF2B5EF4-FFF2-40B4-BE49-F238E27FC236}">
                <a16:creationId xmlns:a16="http://schemas.microsoft.com/office/drawing/2014/main" id="{1C58672F-2C6B-49BA-AC06-CAA5CF491E1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704635" y="2716291"/>
            <a:ext cx="551455" cy="551455"/>
          </a:xfrm>
          <a:prstGeom prst="rect">
            <a:avLst/>
          </a:prstGeom>
        </p:spPr>
      </p:pic>
      <p:sp>
        <p:nvSpPr>
          <p:cNvPr id="44" name="Arrow: Right 43">
            <a:extLst>
              <a:ext uri="{FF2B5EF4-FFF2-40B4-BE49-F238E27FC236}">
                <a16:creationId xmlns:a16="http://schemas.microsoft.com/office/drawing/2014/main" id="{3A81D955-50D5-480B-96FB-849B6DF7045B}"/>
              </a:ext>
            </a:extLst>
          </p:cNvPr>
          <p:cNvSpPr/>
          <p:nvPr/>
        </p:nvSpPr>
        <p:spPr bwMode="auto">
          <a:xfrm>
            <a:off x="6378085" y="2880786"/>
            <a:ext cx="723380" cy="231450"/>
          </a:xfrm>
          <a:prstGeom prst="rightArrow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1600" dirty="0"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</a:endParaRPr>
          </a:p>
        </p:txBody>
      </p:sp>
      <p:pic>
        <p:nvPicPr>
          <p:cNvPr id="46" name="Graphic 45" descr="Paper">
            <a:extLst>
              <a:ext uri="{FF2B5EF4-FFF2-40B4-BE49-F238E27FC236}">
                <a16:creationId xmlns:a16="http://schemas.microsoft.com/office/drawing/2014/main" id="{6B9F34C0-6E4A-4915-BF74-D0970C17683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101465" y="2588402"/>
            <a:ext cx="438762" cy="438762"/>
          </a:xfrm>
          <a:prstGeom prst="rect">
            <a:avLst/>
          </a:prstGeom>
        </p:spPr>
      </p:pic>
      <p:pic>
        <p:nvPicPr>
          <p:cNvPr id="47" name="Graphic 46" descr="Paper">
            <a:extLst>
              <a:ext uri="{FF2B5EF4-FFF2-40B4-BE49-F238E27FC236}">
                <a16:creationId xmlns:a16="http://schemas.microsoft.com/office/drawing/2014/main" id="{03B8F9FB-71B5-4A12-B832-6131A6CEE82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101465" y="3027164"/>
            <a:ext cx="438762" cy="438762"/>
          </a:xfrm>
          <a:prstGeom prst="rect">
            <a:avLst/>
          </a:prstGeom>
        </p:spPr>
      </p:pic>
      <p:sp>
        <p:nvSpPr>
          <p:cNvPr id="48" name="Arrow: Right 47">
            <a:extLst>
              <a:ext uri="{FF2B5EF4-FFF2-40B4-BE49-F238E27FC236}">
                <a16:creationId xmlns:a16="http://schemas.microsoft.com/office/drawing/2014/main" id="{A9E1F879-B7BF-44AB-BA95-89B13D42B727}"/>
              </a:ext>
            </a:extLst>
          </p:cNvPr>
          <p:cNvSpPr/>
          <p:nvPr/>
        </p:nvSpPr>
        <p:spPr bwMode="auto">
          <a:xfrm>
            <a:off x="7638938" y="2880786"/>
            <a:ext cx="723380" cy="231450"/>
          </a:xfrm>
          <a:prstGeom prst="rightArrow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1600" dirty="0"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49" name="Arrow: Right 48">
            <a:extLst>
              <a:ext uri="{FF2B5EF4-FFF2-40B4-BE49-F238E27FC236}">
                <a16:creationId xmlns:a16="http://schemas.microsoft.com/office/drawing/2014/main" id="{600F750E-4D80-43FA-804F-ED982188329B}"/>
              </a:ext>
            </a:extLst>
          </p:cNvPr>
          <p:cNvSpPr/>
          <p:nvPr/>
        </p:nvSpPr>
        <p:spPr bwMode="auto">
          <a:xfrm>
            <a:off x="9415070" y="2911439"/>
            <a:ext cx="723380" cy="231450"/>
          </a:xfrm>
          <a:prstGeom prst="rightArrow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1600" dirty="0"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</a:endParaRP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CFA76D2F-5188-45B6-B45F-63C36097CF1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653196" y="3506516"/>
            <a:ext cx="411371" cy="411371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8B2EC96E-088D-465A-ACBA-FEDC07BCFC96}"/>
              </a:ext>
            </a:extLst>
          </p:cNvPr>
          <p:cNvSpPr txBox="1"/>
          <p:nvPr/>
        </p:nvSpPr>
        <p:spPr>
          <a:xfrm>
            <a:off x="2064567" y="3487000"/>
            <a:ext cx="938939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Brute force alert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97755882-D8C0-428A-B5B3-0CA35ADD5FA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530067" y="3526032"/>
            <a:ext cx="411371" cy="411371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05776AB3-E0FE-49B9-A286-15FE0920E523}"/>
              </a:ext>
            </a:extLst>
          </p:cNvPr>
          <p:cNvSpPr txBox="1"/>
          <p:nvPr/>
        </p:nvSpPr>
        <p:spPr>
          <a:xfrm>
            <a:off x="3941438" y="3506516"/>
            <a:ext cx="1198512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Compromised credentials</a:t>
            </a: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BF4EE8F4-3F23-4FBB-98D3-C8917A70C3D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060431" y="3550998"/>
            <a:ext cx="411371" cy="411371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13CD1E80-1A67-4C87-A530-B87EF22A557F}"/>
              </a:ext>
            </a:extLst>
          </p:cNvPr>
          <p:cNvSpPr txBox="1"/>
          <p:nvPr/>
        </p:nvSpPr>
        <p:spPr>
          <a:xfrm>
            <a:off x="6471802" y="3531482"/>
            <a:ext cx="938939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Anomalous activity</a:t>
            </a: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80673CCA-3E7B-4749-AFC8-39F6550FA021}"/>
              </a:ext>
            </a:extLst>
          </p:cNvPr>
          <p:cNvPicPr>
            <a:picLocks noChangeAspect="1"/>
          </p:cNvPicPr>
          <p:nvPr/>
        </p:nvPicPr>
        <p:blipFill>
          <a:blip r:embed="rId1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279211" y="3545548"/>
            <a:ext cx="411371" cy="411371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621C35B5-5771-488B-B171-5419E1B4BD9E}"/>
              </a:ext>
            </a:extLst>
          </p:cNvPr>
          <p:cNvSpPr txBox="1"/>
          <p:nvPr/>
        </p:nvSpPr>
        <p:spPr>
          <a:xfrm>
            <a:off x="8748178" y="3623995"/>
            <a:ext cx="938939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WinRar</a:t>
            </a:r>
            <a:r>
              <a: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use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E501873-36BF-49F6-ABAE-DF7315724202}"/>
              </a:ext>
            </a:extLst>
          </p:cNvPr>
          <p:cNvSpPr txBox="1"/>
          <p:nvPr/>
        </p:nvSpPr>
        <p:spPr>
          <a:xfrm>
            <a:off x="8748178" y="4553802"/>
            <a:ext cx="2008801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!Win32  </a:t>
            </a:r>
            <a:r>
              <a:rPr lang="en-US" sz="1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SvcHost</a:t>
            </a:r>
            <a:r>
              <a: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use</a:t>
            </a:r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334DDF2B-97E7-4C75-8BA3-52C6A221EA2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284894" y="4455838"/>
            <a:ext cx="411371" cy="411371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71AFB806-E176-4415-A71C-A9F6CF627E68}"/>
              </a:ext>
            </a:extLst>
          </p:cNvPr>
          <p:cNvPicPr>
            <a:picLocks noChangeAspect="1"/>
          </p:cNvPicPr>
          <p:nvPr/>
        </p:nvPicPr>
        <p:blipFill>
          <a:blip r:embed="rId1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288277" y="4012096"/>
            <a:ext cx="411371" cy="411371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77EDC84A-2127-47E4-B13E-C0AAD37E6CE1}"/>
              </a:ext>
            </a:extLst>
          </p:cNvPr>
          <p:cNvSpPr txBox="1"/>
          <p:nvPr/>
        </p:nvSpPr>
        <p:spPr>
          <a:xfrm>
            <a:off x="8757244" y="4090543"/>
            <a:ext cx="116484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Incorrect SID</a:t>
            </a:r>
          </a:p>
        </p:txBody>
      </p:sp>
      <p:pic>
        <p:nvPicPr>
          <p:cNvPr id="68" name="Picture 67">
            <a:extLst>
              <a:ext uri="{FF2B5EF4-FFF2-40B4-BE49-F238E27FC236}">
                <a16:creationId xmlns:a16="http://schemas.microsoft.com/office/drawing/2014/main" id="{05FBB9DC-3A30-457E-B630-4C94A43AAE39}"/>
              </a:ext>
            </a:extLst>
          </p:cNvPr>
          <p:cNvPicPr>
            <a:picLocks noChangeAspect="1"/>
          </p:cNvPicPr>
          <p:nvPr/>
        </p:nvPicPr>
        <p:blipFill>
          <a:blip r:embed="rId1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198877" y="3526032"/>
            <a:ext cx="411371" cy="411371"/>
          </a:xfrm>
          <a:prstGeom prst="rect">
            <a:avLst/>
          </a:prstGeom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A6E1EDA3-445A-4FDB-9834-807DFBC768BB}"/>
              </a:ext>
            </a:extLst>
          </p:cNvPr>
          <p:cNvSpPr txBox="1"/>
          <p:nvPr/>
        </p:nvSpPr>
        <p:spPr>
          <a:xfrm>
            <a:off x="10667844" y="3604479"/>
            <a:ext cx="938939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Wiredata</a:t>
            </a:r>
            <a:r>
              <a: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suspicious traffic</a:t>
            </a:r>
          </a:p>
        </p:txBody>
      </p:sp>
      <p:pic>
        <p:nvPicPr>
          <p:cNvPr id="2052" name="Picture 4" descr="C:\Users\TYBALA~1.NTD\AppData\Local\Temp\SNAGHTMLf681b6.PNG">
            <a:extLst>
              <a:ext uri="{FF2B5EF4-FFF2-40B4-BE49-F238E27FC236}">
                <a16:creationId xmlns:a16="http://schemas.microsoft.com/office/drawing/2014/main" id="{8F61BAFF-C479-477F-958D-DA0E1DBE46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75" y="4089822"/>
            <a:ext cx="6611871" cy="1837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TYBALA~1.NTD\AppData\Local\Temp\SNAGHTMLf57b43.PNG">
            <a:extLst>
              <a:ext uri="{FF2B5EF4-FFF2-40B4-BE49-F238E27FC236}">
                <a16:creationId xmlns:a16="http://schemas.microsoft.com/office/drawing/2014/main" id="{7DA6D46F-4E53-40A6-B4AA-5E646D20DF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5021" y="4466395"/>
            <a:ext cx="5839028" cy="2084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Users\TYBALA~1.NTD\AppData\Local\Temp\SNAGHTML58c3a00.PNG">
            <a:extLst>
              <a:ext uri="{FF2B5EF4-FFF2-40B4-BE49-F238E27FC236}">
                <a16:creationId xmlns:a16="http://schemas.microsoft.com/office/drawing/2014/main" id="{004E159E-56EC-464B-98A5-EEF709DDAE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3446" y="5298858"/>
            <a:ext cx="6029304" cy="1486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652CC911-7DBF-4C60-99BA-D47E5FD91F80}"/>
              </a:ext>
            </a:extLst>
          </p:cNvPr>
          <p:cNvSpPr txBox="1"/>
          <p:nvPr/>
        </p:nvSpPr>
        <p:spPr>
          <a:xfrm>
            <a:off x="8742495" y="5040495"/>
            <a:ext cx="2008801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Suspicious temp activity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B7815BFE-DDC5-4DAC-83D7-5BC95BFCA24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279211" y="4942531"/>
            <a:ext cx="411371" cy="411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35617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5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0"/>
                            </p:stCondLst>
                            <p:childTnLst>
                              <p:par>
                                <p:cTn id="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5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6000"/>
                            </p:stCondLst>
                            <p:childTnLst>
                              <p:par>
                                <p:cTn id="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5" grpId="0" animBg="1"/>
      <p:bldP spid="41" grpId="0" animBg="1"/>
      <p:bldP spid="44" grpId="0" animBg="1"/>
      <p:bldP spid="48" grpId="0" animBg="1"/>
      <p:bldP spid="49" grpId="0" animBg="1"/>
      <p:bldP spid="54" grpId="0"/>
      <p:bldP spid="56" grpId="0"/>
      <p:bldP spid="58" grpId="0"/>
      <p:bldP spid="60" grpId="0"/>
      <p:bldP spid="62" grpId="0"/>
      <p:bldP spid="65" grpId="0"/>
      <p:bldP spid="69" grpId="0"/>
      <p:bldP spid="3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09777" y="1715919"/>
            <a:ext cx="7793241" cy="997196"/>
          </a:xfrm>
        </p:spPr>
        <p:txBody>
          <a:bodyPr/>
          <a:lstStyle/>
          <a:p>
            <a:r>
              <a:rPr lang="en-US" dirty="0"/>
              <a:t>Demo – Attack simulation &amp; creating custom alerts</a:t>
            </a:r>
          </a:p>
        </p:txBody>
      </p:sp>
    </p:spTree>
    <p:extLst>
      <p:ext uri="{BB962C8B-B14F-4D97-AF65-F5344CB8AC3E}">
        <p14:creationId xmlns:p14="http://schemas.microsoft.com/office/powerpoint/2010/main" val="876718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08A22-9465-4755-A8BB-66F9ED3F9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 secure faster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F9C2C93-E04F-4061-846B-AC5373FD3236}"/>
              </a:ext>
            </a:extLst>
          </p:cNvPr>
          <p:cNvSpPr txBox="1"/>
          <p:nvPr/>
        </p:nvSpPr>
        <p:spPr>
          <a:xfrm>
            <a:off x="7232541" y="2589771"/>
            <a:ext cx="4027254" cy="61555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</a:rPr>
              <a:t>Automatically discover and onboard Azure resources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621E97A-E424-41EE-B8BB-F95959C6F228}"/>
              </a:ext>
            </a:extLst>
          </p:cNvPr>
          <p:cNvSpPr txBox="1"/>
          <p:nvPr/>
        </p:nvSpPr>
        <p:spPr>
          <a:xfrm>
            <a:off x="7232542" y="4383550"/>
            <a:ext cx="4027252" cy="61555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</a:rPr>
              <a:t>Integrate with existing workflows and tools (SIEM, NG Firewall..)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8DD00BA-59BA-4DB5-98FA-FB1CAD90E67E}"/>
              </a:ext>
            </a:extLst>
          </p:cNvPr>
          <p:cNvSpPr txBox="1"/>
          <p:nvPr/>
        </p:nvSpPr>
        <p:spPr>
          <a:xfrm>
            <a:off x="7232542" y="3486661"/>
            <a:ext cx="4779145" cy="61555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</a:rPr>
              <a:t>Extend to server workloads running in other clouds and on-premises datacenter</a:t>
            </a:r>
          </a:p>
        </p:txBody>
      </p:sp>
      <p:sp>
        <p:nvSpPr>
          <p:cNvPr id="23" name="Freeform 95">
            <a:extLst>
              <a:ext uri="{FF2B5EF4-FFF2-40B4-BE49-F238E27FC236}">
                <a16:creationId xmlns:a16="http://schemas.microsoft.com/office/drawing/2014/main" id="{35B0A3A6-E94B-4ECE-9686-95D069E257B2}"/>
              </a:ext>
            </a:extLst>
          </p:cNvPr>
          <p:cNvSpPr>
            <a:spLocks/>
          </p:cNvSpPr>
          <p:nvPr/>
        </p:nvSpPr>
        <p:spPr bwMode="auto">
          <a:xfrm flipH="1">
            <a:off x="815431" y="2569894"/>
            <a:ext cx="3922673" cy="2259803"/>
          </a:xfrm>
          <a:custGeom>
            <a:avLst/>
            <a:gdLst>
              <a:gd name="T0" fmla="*/ 618 w 736"/>
              <a:gd name="T1" fmla="*/ 213 h 484"/>
              <a:gd name="T2" fmla="*/ 618 w 736"/>
              <a:gd name="T3" fmla="*/ 203 h 484"/>
              <a:gd name="T4" fmla="*/ 415 w 736"/>
              <a:gd name="T5" fmla="*/ 0 h 484"/>
              <a:gd name="T6" fmla="*/ 246 w 736"/>
              <a:gd name="T7" fmla="*/ 91 h 484"/>
              <a:gd name="T8" fmla="*/ 191 w 736"/>
              <a:gd name="T9" fmla="*/ 76 h 484"/>
              <a:gd name="T10" fmla="*/ 125 w 736"/>
              <a:gd name="T11" fmla="*/ 96 h 484"/>
              <a:gd name="T12" fmla="*/ 73 w 736"/>
              <a:gd name="T13" fmla="*/ 191 h 484"/>
              <a:gd name="T14" fmla="*/ 0 w 736"/>
              <a:gd name="T15" fmla="*/ 325 h 484"/>
              <a:gd name="T16" fmla="*/ 142 w 736"/>
              <a:gd name="T17" fmla="*/ 484 h 484"/>
              <a:gd name="T18" fmla="*/ 160 w 736"/>
              <a:gd name="T19" fmla="*/ 484 h 484"/>
              <a:gd name="T20" fmla="*/ 176 w 736"/>
              <a:gd name="T21" fmla="*/ 484 h 484"/>
              <a:gd name="T22" fmla="*/ 507 w 736"/>
              <a:gd name="T23" fmla="*/ 484 h 484"/>
              <a:gd name="T24" fmla="*/ 514 w 736"/>
              <a:gd name="T25" fmla="*/ 484 h 484"/>
              <a:gd name="T26" fmla="*/ 522 w 736"/>
              <a:gd name="T27" fmla="*/ 484 h 484"/>
              <a:gd name="T28" fmla="*/ 546 w 736"/>
              <a:gd name="T29" fmla="*/ 484 h 484"/>
              <a:gd name="T30" fmla="*/ 599 w 736"/>
              <a:gd name="T31" fmla="*/ 484 h 484"/>
              <a:gd name="T32" fmla="*/ 736 w 736"/>
              <a:gd name="T33" fmla="*/ 348 h 484"/>
              <a:gd name="T34" fmla="*/ 618 w 736"/>
              <a:gd name="T35" fmla="*/ 213 h 4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736" h="484">
                <a:moveTo>
                  <a:pt x="618" y="213"/>
                </a:moveTo>
                <a:cubicBezTo>
                  <a:pt x="618" y="210"/>
                  <a:pt x="618" y="206"/>
                  <a:pt x="618" y="203"/>
                </a:cubicBezTo>
                <a:cubicBezTo>
                  <a:pt x="618" y="91"/>
                  <a:pt x="527" y="0"/>
                  <a:pt x="415" y="0"/>
                </a:cubicBezTo>
                <a:cubicBezTo>
                  <a:pt x="345" y="0"/>
                  <a:pt x="283" y="37"/>
                  <a:pt x="246" y="91"/>
                </a:cubicBezTo>
                <a:cubicBezTo>
                  <a:pt x="230" y="82"/>
                  <a:pt x="211" y="76"/>
                  <a:pt x="191" y="76"/>
                </a:cubicBezTo>
                <a:cubicBezTo>
                  <a:pt x="167" y="76"/>
                  <a:pt x="144" y="83"/>
                  <a:pt x="125" y="96"/>
                </a:cubicBezTo>
                <a:cubicBezTo>
                  <a:pt x="94" y="116"/>
                  <a:pt x="74" y="151"/>
                  <a:pt x="73" y="191"/>
                </a:cubicBezTo>
                <a:cubicBezTo>
                  <a:pt x="30" y="219"/>
                  <a:pt x="0" y="269"/>
                  <a:pt x="0" y="325"/>
                </a:cubicBezTo>
                <a:cubicBezTo>
                  <a:pt x="0" y="407"/>
                  <a:pt x="62" y="475"/>
                  <a:pt x="142" y="484"/>
                </a:cubicBezTo>
                <a:cubicBezTo>
                  <a:pt x="148" y="484"/>
                  <a:pt x="154" y="484"/>
                  <a:pt x="160" y="484"/>
                </a:cubicBezTo>
                <a:cubicBezTo>
                  <a:pt x="165" y="484"/>
                  <a:pt x="171" y="484"/>
                  <a:pt x="176" y="484"/>
                </a:cubicBezTo>
                <a:cubicBezTo>
                  <a:pt x="250" y="484"/>
                  <a:pt x="425" y="484"/>
                  <a:pt x="507" y="484"/>
                </a:cubicBezTo>
                <a:cubicBezTo>
                  <a:pt x="510" y="484"/>
                  <a:pt x="512" y="484"/>
                  <a:pt x="514" y="484"/>
                </a:cubicBezTo>
                <a:cubicBezTo>
                  <a:pt x="522" y="484"/>
                  <a:pt x="522" y="484"/>
                  <a:pt x="522" y="484"/>
                </a:cubicBezTo>
                <a:cubicBezTo>
                  <a:pt x="526" y="484"/>
                  <a:pt x="538" y="484"/>
                  <a:pt x="546" y="484"/>
                </a:cubicBezTo>
                <a:cubicBezTo>
                  <a:pt x="599" y="484"/>
                  <a:pt x="599" y="484"/>
                  <a:pt x="599" y="484"/>
                </a:cubicBezTo>
                <a:cubicBezTo>
                  <a:pt x="675" y="483"/>
                  <a:pt x="736" y="422"/>
                  <a:pt x="736" y="348"/>
                </a:cubicBezTo>
                <a:cubicBezTo>
                  <a:pt x="736" y="279"/>
                  <a:pt x="684" y="222"/>
                  <a:pt x="618" y="213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38100">
            <a:noFill/>
            <a:round/>
            <a:headEnd/>
            <a:tailEnd/>
          </a:ln>
          <a:extLst/>
        </p:spPr>
        <p:txBody>
          <a:bodyPr vert="horz" wrap="square" lIns="91388" tIns="45694" rIns="91388" bIns="45694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36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CA30614-1FB1-441B-977F-BC33507AA7DD}"/>
              </a:ext>
            </a:extLst>
          </p:cNvPr>
          <p:cNvSpPr txBox="1"/>
          <p:nvPr/>
        </p:nvSpPr>
        <p:spPr>
          <a:xfrm>
            <a:off x="1509156" y="4347627"/>
            <a:ext cx="253522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000" dirty="0">
                <a:solidFill>
                  <a:schemeClr val="tx2"/>
                </a:solidFill>
                <a:latin typeface="+mj-lt"/>
              </a:rPr>
              <a:t>Azure Security Center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6DC6FA9C-3E8F-4D20-B73F-97938146E5DB}"/>
              </a:ext>
            </a:extLst>
          </p:cNvPr>
          <p:cNvGrpSpPr/>
          <p:nvPr/>
        </p:nvGrpSpPr>
        <p:grpSpPr>
          <a:xfrm>
            <a:off x="5868760" y="3542191"/>
            <a:ext cx="662398" cy="504492"/>
            <a:chOff x="6480809" y="5104460"/>
            <a:chExt cx="662398" cy="504492"/>
          </a:xfrm>
        </p:grpSpPr>
        <p:sp>
          <p:nvSpPr>
            <p:cNvPr id="31" name="Lock" title="Icon of a padlock">
              <a:extLst>
                <a:ext uri="{FF2B5EF4-FFF2-40B4-BE49-F238E27FC236}">
                  <a16:creationId xmlns:a16="http://schemas.microsoft.com/office/drawing/2014/main" id="{8E7135DE-4FE3-46DA-B893-E4A55D1E03BD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6782247" y="5104460"/>
              <a:ext cx="360960" cy="504492"/>
            </a:xfrm>
            <a:custGeom>
              <a:avLst/>
              <a:gdLst>
                <a:gd name="T0" fmla="*/ 239 w 239"/>
                <a:gd name="T1" fmla="*/ 335 h 335"/>
                <a:gd name="T2" fmla="*/ 0 w 239"/>
                <a:gd name="T3" fmla="*/ 335 h 335"/>
                <a:gd name="T4" fmla="*/ 0 w 239"/>
                <a:gd name="T5" fmla="*/ 157 h 335"/>
                <a:gd name="T6" fmla="*/ 239 w 239"/>
                <a:gd name="T7" fmla="*/ 157 h 335"/>
                <a:gd name="T8" fmla="*/ 239 w 239"/>
                <a:gd name="T9" fmla="*/ 335 h 335"/>
                <a:gd name="T10" fmla="*/ 196 w 239"/>
                <a:gd name="T11" fmla="*/ 157 h 335"/>
                <a:gd name="T12" fmla="*/ 196 w 239"/>
                <a:gd name="T13" fmla="*/ 75 h 335"/>
                <a:gd name="T14" fmla="*/ 121 w 239"/>
                <a:gd name="T15" fmla="*/ 0 h 335"/>
                <a:gd name="T16" fmla="*/ 46 w 239"/>
                <a:gd name="T17" fmla="*/ 75 h 335"/>
                <a:gd name="T18" fmla="*/ 46 w 239"/>
                <a:gd name="T19" fmla="*/ 157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9" h="335">
                  <a:moveTo>
                    <a:pt x="239" y="335"/>
                  </a:moveTo>
                  <a:cubicBezTo>
                    <a:pt x="0" y="335"/>
                    <a:pt x="0" y="335"/>
                    <a:pt x="0" y="335"/>
                  </a:cubicBezTo>
                  <a:cubicBezTo>
                    <a:pt x="0" y="157"/>
                    <a:pt x="0" y="157"/>
                    <a:pt x="0" y="157"/>
                  </a:cubicBezTo>
                  <a:cubicBezTo>
                    <a:pt x="239" y="157"/>
                    <a:pt x="239" y="157"/>
                    <a:pt x="239" y="157"/>
                  </a:cubicBezTo>
                  <a:lnTo>
                    <a:pt x="239" y="335"/>
                  </a:lnTo>
                  <a:close/>
                  <a:moveTo>
                    <a:pt x="196" y="157"/>
                  </a:moveTo>
                  <a:cubicBezTo>
                    <a:pt x="196" y="75"/>
                    <a:pt x="196" y="75"/>
                    <a:pt x="196" y="75"/>
                  </a:cubicBezTo>
                  <a:cubicBezTo>
                    <a:pt x="196" y="34"/>
                    <a:pt x="163" y="0"/>
                    <a:pt x="121" y="0"/>
                  </a:cubicBezTo>
                  <a:cubicBezTo>
                    <a:pt x="79" y="0"/>
                    <a:pt x="46" y="34"/>
                    <a:pt x="46" y="75"/>
                  </a:cubicBezTo>
                  <a:cubicBezTo>
                    <a:pt x="46" y="157"/>
                    <a:pt x="46" y="157"/>
                    <a:pt x="46" y="157"/>
                  </a:cubicBezTo>
                </a:path>
              </a:pathLst>
            </a:custGeom>
            <a:noFill/>
            <a:ln w="19050" cap="sq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CB4D6F65-C0E2-4526-A4B1-E551E3123B9C}"/>
                </a:ext>
              </a:extLst>
            </p:cNvPr>
            <p:cNvGrpSpPr/>
            <p:nvPr/>
          </p:nvGrpSpPr>
          <p:grpSpPr>
            <a:xfrm>
              <a:off x="6480809" y="5377053"/>
              <a:ext cx="253025" cy="195704"/>
              <a:chOff x="6392459" y="5377053"/>
              <a:chExt cx="341376" cy="195704"/>
            </a:xfrm>
          </p:grpSpPr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A4811FD6-EFF4-469A-95A3-67DC83CACB15}"/>
                  </a:ext>
                </a:extLst>
              </p:cNvPr>
              <p:cNvCxnSpPr/>
              <p:nvPr/>
            </p:nvCxnSpPr>
            <p:spPr>
              <a:xfrm>
                <a:off x="6392459" y="5377053"/>
                <a:ext cx="341376" cy="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0B8897D1-463F-4A3D-998C-5CDE5406181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90335" y="5474905"/>
                <a:ext cx="243500" cy="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E2F705D0-5D7C-4AB4-9A92-A55ABD4032A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63147" y="5572757"/>
                <a:ext cx="170688" cy="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C2338D8-272F-44DF-A049-42797ECD440C}"/>
              </a:ext>
            </a:extLst>
          </p:cNvPr>
          <p:cNvCxnSpPr>
            <a:cxnSpLocks/>
          </p:cNvCxnSpPr>
          <p:nvPr/>
        </p:nvCxnSpPr>
        <p:spPr>
          <a:xfrm>
            <a:off x="4704651" y="3851214"/>
            <a:ext cx="882110" cy="0"/>
          </a:xfrm>
          <a:prstGeom prst="line">
            <a:avLst/>
          </a:prstGeom>
          <a:ln w="19050">
            <a:solidFill>
              <a:schemeClr val="tx2"/>
            </a:solidFill>
            <a:headEnd type="none" w="lg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Left Bracket 35">
            <a:extLst>
              <a:ext uri="{FF2B5EF4-FFF2-40B4-BE49-F238E27FC236}">
                <a16:creationId xmlns:a16="http://schemas.microsoft.com/office/drawing/2014/main" id="{F1198A40-38B6-4924-B69E-B7E57B93A99F}"/>
              </a:ext>
            </a:extLst>
          </p:cNvPr>
          <p:cNvSpPr/>
          <p:nvPr/>
        </p:nvSpPr>
        <p:spPr>
          <a:xfrm>
            <a:off x="6906321" y="2381999"/>
            <a:ext cx="238293" cy="2914768"/>
          </a:xfrm>
          <a:prstGeom prst="leftBracket">
            <a:avLst>
              <a:gd name="adj" fmla="val 97459"/>
            </a:avLst>
          </a:prstGeom>
          <a:ln w="19050">
            <a:solidFill>
              <a:schemeClr val="tx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C0ED064D-E9BD-4EF7-AB45-5409D53BDE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58712" y="3022772"/>
            <a:ext cx="1040935" cy="1040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470968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5216" y="2537210"/>
            <a:ext cx="6400800" cy="997196"/>
          </a:xfrm>
        </p:spPr>
        <p:txBody>
          <a:bodyPr/>
          <a:lstStyle/>
          <a:p>
            <a:r>
              <a:rPr lang="en-US" dirty="0"/>
              <a:t>Securing Azure Subscriptions at Scale</a:t>
            </a:r>
          </a:p>
        </p:txBody>
      </p:sp>
    </p:spTree>
    <p:extLst>
      <p:ext uri="{BB962C8B-B14F-4D97-AF65-F5344CB8AC3E}">
        <p14:creationId xmlns:p14="http://schemas.microsoft.com/office/powerpoint/2010/main" val="1731210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03E4EA-274B-4BE4-9A52-00B5B2697A0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1" y="3535541"/>
            <a:ext cx="3769300" cy="1046440"/>
          </a:xfrm>
        </p:spPr>
        <p:txBody>
          <a:bodyPr/>
          <a:lstStyle/>
          <a:p>
            <a:r>
              <a:rPr lang="en-US" dirty="0"/>
              <a:t>Provisioning</a:t>
            </a:r>
          </a:p>
          <a:p>
            <a:r>
              <a:rPr lang="en-US" dirty="0"/>
              <a:t>Workspace</a:t>
            </a:r>
          </a:p>
          <a:p>
            <a:r>
              <a:rPr lang="en-US" dirty="0"/>
              <a:t>Events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D8530D2-2E49-4185-A06A-B26B48882E0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5DCD02A-17E7-4ABF-9268-C4AB987628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0105" y="-794"/>
            <a:ext cx="8541895" cy="6858000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D18A1E48-C74E-4B7C-95F4-2342DAC96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1" y="2025650"/>
            <a:ext cx="3768898" cy="1107996"/>
          </a:xfrm>
        </p:spPr>
        <p:txBody>
          <a:bodyPr/>
          <a:lstStyle/>
          <a:p>
            <a:r>
              <a:rPr lang="en-US" dirty="0"/>
              <a:t>Configure Data Collection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00D6D0D-5408-44EF-91F0-10DD37BA2007}"/>
              </a:ext>
            </a:extLst>
          </p:cNvPr>
          <p:cNvSpPr/>
          <p:nvPr/>
        </p:nvSpPr>
        <p:spPr bwMode="auto">
          <a:xfrm>
            <a:off x="5366479" y="936885"/>
            <a:ext cx="6745573" cy="869430"/>
          </a:xfrm>
          <a:prstGeom prst="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1600" dirty="0"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093F859-ABE3-4C21-B15A-F5AA22F675CD}"/>
              </a:ext>
            </a:extLst>
          </p:cNvPr>
          <p:cNvSpPr/>
          <p:nvPr/>
        </p:nvSpPr>
        <p:spPr bwMode="auto">
          <a:xfrm>
            <a:off x="5366479" y="1878532"/>
            <a:ext cx="6745573" cy="1847433"/>
          </a:xfrm>
          <a:prstGeom prst="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1600" dirty="0"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23F1950-5D8F-424A-BB61-52A04269D7D1}"/>
              </a:ext>
            </a:extLst>
          </p:cNvPr>
          <p:cNvSpPr/>
          <p:nvPr/>
        </p:nvSpPr>
        <p:spPr bwMode="auto">
          <a:xfrm>
            <a:off x="5366478" y="4483575"/>
            <a:ext cx="6745573" cy="2293240"/>
          </a:xfrm>
          <a:prstGeom prst="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1600" dirty="0"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403258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6="http://schemas.microsoft.com/office/drawing/2014/main"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18A1E48-C74E-4B7C-95F4-2342DAC96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603" y="238100"/>
            <a:ext cx="3768898" cy="553998"/>
          </a:xfrm>
        </p:spPr>
        <p:txBody>
          <a:bodyPr/>
          <a:lstStyle/>
          <a:p>
            <a:r>
              <a:rPr lang="en-US" dirty="0"/>
              <a:t>Configure Policy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03E4EA-274B-4BE4-9A52-00B5B2697A0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603" y="1229579"/>
            <a:ext cx="3769300" cy="307777"/>
          </a:xfrm>
        </p:spPr>
        <p:txBody>
          <a:bodyPr/>
          <a:lstStyle/>
          <a:p>
            <a:r>
              <a:rPr lang="en-US" dirty="0"/>
              <a:t>Policy per subscription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339F502-1EA7-4128-B7B5-BA27C7D0AD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6683" y="-794"/>
            <a:ext cx="69353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987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6="http://schemas.microsoft.com/office/drawing/2014/main"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</a:t>
            </a:r>
          </a:p>
        </p:txBody>
      </p:sp>
    </p:spTree>
    <p:extLst>
      <p:ext uri="{BB962C8B-B14F-4D97-AF65-F5344CB8AC3E}">
        <p14:creationId xmlns:p14="http://schemas.microsoft.com/office/powerpoint/2010/main" val="4074335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18A1E48-C74E-4B7C-95F4-2342DAC96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603" y="238100"/>
            <a:ext cx="3768898" cy="553998"/>
          </a:xfrm>
        </p:spPr>
        <p:txBody>
          <a:bodyPr/>
          <a:lstStyle/>
          <a:p>
            <a:r>
              <a:rPr lang="en-US" dirty="0"/>
              <a:t>Configure Policy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03E4EA-274B-4BE4-9A52-00B5B2697A0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603" y="1229579"/>
            <a:ext cx="3769300" cy="677108"/>
          </a:xfrm>
        </p:spPr>
        <p:txBody>
          <a:bodyPr/>
          <a:lstStyle/>
          <a:p>
            <a:r>
              <a:rPr lang="en-US" dirty="0"/>
              <a:t>Policy per subscription</a:t>
            </a:r>
          </a:p>
          <a:p>
            <a:r>
              <a:rPr lang="en-US" dirty="0"/>
              <a:t>Azure Management Groups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9CDDA0-F562-4EE5-9628-05D9E0C78C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8101" y="2471763"/>
            <a:ext cx="9977703" cy="1912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638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6="http://schemas.microsoft.com/office/drawing/2014/main"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18A1E48-C74E-4B7C-95F4-2342DAC96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603" y="238100"/>
            <a:ext cx="3768898" cy="553998"/>
          </a:xfrm>
        </p:spPr>
        <p:txBody>
          <a:bodyPr/>
          <a:lstStyle/>
          <a:p>
            <a:r>
              <a:rPr lang="en-US" dirty="0"/>
              <a:t>Configure Policy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03E4EA-274B-4BE4-9A52-00B5B2697A0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603" y="1229579"/>
            <a:ext cx="3769300" cy="1046440"/>
          </a:xfrm>
        </p:spPr>
        <p:txBody>
          <a:bodyPr/>
          <a:lstStyle/>
          <a:p>
            <a:r>
              <a:rPr lang="en-US" dirty="0"/>
              <a:t>Policy per subscription</a:t>
            </a:r>
          </a:p>
          <a:p>
            <a:r>
              <a:rPr lang="en-US" dirty="0"/>
              <a:t>Azure Management Groups</a:t>
            </a:r>
          </a:p>
          <a:p>
            <a:r>
              <a:rPr lang="en-US" dirty="0"/>
              <a:t>Azure Policy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20AF95-CBA1-458E-8EE7-8EC2CFFDD7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2340" y="-9525"/>
            <a:ext cx="82096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188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6="http://schemas.microsoft.com/office/drawing/2014/main"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85216" y="2534625"/>
            <a:ext cx="6400800" cy="997196"/>
          </a:xfrm>
        </p:spPr>
        <p:txBody>
          <a:bodyPr/>
          <a:lstStyle/>
          <a:p>
            <a:r>
              <a:rPr lang="en-US" dirty="0"/>
              <a:t>Demo – Set Policy using Management Group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Nicholas</a:t>
            </a:r>
          </a:p>
        </p:txBody>
      </p:sp>
    </p:spTree>
    <p:extLst>
      <p:ext uri="{BB962C8B-B14F-4D97-AF65-F5344CB8AC3E}">
        <p14:creationId xmlns:p14="http://schemas.microsoft.com/office/powerpoint/2010/main" val="4116690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PowerShell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88263" y="1297896"/>
            <a:ext cx="11018520" cy="5478423"/>
          </a:xfrm>
        </p:spPr>
        <p:txBody>
          <a:bodyPr/>
          <a:lstStyle/>
          <a:p>
            <a:r>
              <a:rPr lang="en-US" sz="2000" dirty="0"/>
              <a:t>Get-</a:t>
            </a:r>
            <a:r>
              <a:rPr lang="en-US" sz="2000" dirty="0" err="1"/>
              <a:t>AzureRmSubscription</a:t>
            </a:r>
            <a:r>
              <a:rPr lang="en-US" sz="2000" dirty="0"/>
              <a:t> | foreach{Set-</a:t>
            </a:r>
            <a:r>
              <a:rPr lang="en-US" sz="2000" dirty="0" err="1"/>
              <a:t>AzureRmSecurityAutoProvisioningSetting</a:t>
            </a:r>
            <a:r>
              <a:rPr lang="en-US" sz="2000" dirty="0"/>
              <a:t> -Name default}</a:t>
            </a:r>
          </a:p>
          <a:p>
            <a:endParaRPr lang="en-US" sz="2000" dirty="0"/>
          </a:p>
          <a:p>
            <a:r>
              <a:rPr lang="en-US" sz="2000" dirty="0"/>
              <a:t>Get-</a:t>
            </a:r>
            <a:r>
              <a:rPr lang="en-US" sz="2000" dirty="0" err="1"/>
              <a:t>AzureRmSubscription</a:t>
            </a:r>
            <a:r>
              <a:rPr lang="en-US" sz="2000" dirty="0"/>
              <a:t> | foreach{Set-</a:t>
            </a:r>
            <a:r>
              <a:rPr lang="en-US" sz="2000" dirty="0" err="1"/>
              <a:t>AzureRmSecurityContact</a:t>
            </a:r>
            <a:r>
              <a:rPr lang="en-US" sz="2000" dirty="0"/>
              <a:t>  -Name "default" -Email “blah@blah.com" -Phone “123-456-7890" -</a:t>
            </a:r>
            <a:r>
              <a:rPr lang="en-US" sz="2000" dirty="0" err="1"/>
              <a:t>AlertAdmin</a:t>
            </a:r>
            <a:r>
              <a:rPr lang="en-US" sz="2000" dirty="0"/>
              <a:t> –</a:t>
            </a:r>
            <a:r>
              <a:rPr lang="en-US" sz="2000" dirty="0" err="1"/>
              <a:t>NotifyOnAlert</a:t>
            </a:r>
            <a:r>
              <a:rPr lang="en-US" sz="2000" dirty="0"/>
              <a:t>}</a:t>
            </a:r>
          </a:p>
          <a:p>
            <a:endParaRPr lang="en-US" sz="2000" dirty="0"/>
          </a:p>
          <a:p>
            <a:r>
              <a:rPr lang="en-US" sz="2000" dirty="0"/>
              <a:t>Get-</a:t>
            </a:r>
            <a:r>
              <a:rPr lang="en-US" sz="2000" dirty="0" err="1"/>
              <a:t>AzureRmSubscription</a:t>
            </a:r>
            <a:r>
              <a:rPr lang="en-US" sz="2000" dirty="0"/>
              <a:t> | foreach{Set-</a:t>
            </a:r>
            <a:r>
              <a:rPr lang="en-US" sz="2000" dirty="0" err="1"/>
              <a:t>AzureRmSecurityAutoPricingTier</a:t>
            </a:r>
            <a:r>
              <a:rPr lang="en-US" sz="2000" dirty="0"/>
              <a:t> -Name default –</a:t>
            </a:r>
            <a:r>
              <a:rPr lang="en-US" sz="2000" dirty="0" err="1"/>
              <a:t>PricingTier</a:t>
            </a:r>
            <a:r>
              <a:rPr lang="en-US" sz="2000" dirty="0"/>
              <a:t> Standard}</a:t>
            </a:r>
          </a:p>
          <a:p>
            <a:endParaRPr lang="en-US" sz="2000" dirty="0"/>
          </a:p>
          <a:p>
            <a:r>
              <a:rPr lang="en-US" sz="2000" dirty="0"/>
              <a:t>Get-</a:t>
            </a:r>
            <a:r>
              <a:rPr lang="en-US" sz="2000" dirty="0" err="1"/>
              <a:t>AzureRmSubscription</a:t>
            </a:r>
            <a:r>
              <a:rPr lang="en-US" sz="2000" dirty="0"/>
              <a:t> | foreach{</a:t>
            </a:r>
          </a:p>
          <a:p>
            <a:r>
              <a:rPr lang="en-US" sz="2000" dirty="0"/>
              <a:t>$</a:t>
            </a:r>
            <a:r>
              <a:rPr lang="en-US" sz="2000" dirty="0" err="1"/>
              <a:t>subid</a:t>
            </a:r>
            <a:r>
              <a:rPr lang="en-US" sz="2000" dirty="0"/>
              <a:t> = $_.Id</a:t>
            </a:r>
          </a:p>
          <a:p>
            <a:r>
              <a:rPr lang="en-US" sz="2000" dirty="0"/>
              <a:t>Set-</a:t>
            </a:r>
            <a:r>
              <a:rPr lang="en-US" sz="2000" dirty="0" err="1"/>
              <a:t>AzureRmSecurityWorkspaceSetting</a:t>
            </a:r>
            <a:r>
              <a:rPr lang="en-US" sz="2000" dirty="0"/>
              <a:t> -Name default -Scope "/subscriptions/$</a:t>
            </a:r>
            <a:r>
              <a:rPr lang="en-US" sz="2000" dirty="0" err="1"/>
              <a:t>subid</a:t>
            </a:r>
            <a:r>
              <a:rPr lang="en-US" sz="2000" dirty="0"/>
              <a:t>" -</a:t>
            </a:r>
            <a:r>
              <a:rPr lang="en-US" sz="2000" dirty="0" err="1"/>
              <a:t>WorkspaceId</a:t>
            </a:r>
            <a:r>
              <a:rPr lang="en-US" sz="2000" dirty="0"/>
              <a:t> "/subscriptions/</a:t>
            </a:r>
            <a:r>
              <a:rPr lang="en-US" sz="2000" dirty="0">
                <a:solidFill>
                  <a:srgbClr val="FF0000"/>
                </a:solidFill>
              </a:rPr>
              <a:t>&lt;</a:t>
            </a:r>
            <a:r>
              <a:rPr lang="en-US" sz="2000" dirty="0" err="1">
                <a:solidFill>
                  <a:srgbClr val="FF0000"/>
                </a:solidFill>
              </a:rPr>
              <a:t>subscriptionid</a:t>
            </a:r>
            <a:r>
              <a:rPr lang="en-US" sz="2000" dirty="0">
                <a:solidFill>
                  <a:srgbClr val="FF0000"/>
                </a:solidFill>
              </a:rPr>
              <a:t>&gt;</a:t>
            </a:r>
            <a:r>
              <a:rPr lang="en-US" sz="2000" dirty="0"/>
              <a:t>/</a:t>
            </a:r>
            <a:r>
              <a:rPr lang="en-US" sz="2000" dirty="0" err="1"/>
              <a:t>resourcegroups</a:t>
            </a:r>
            <a:r>
              <a:rPr lang="en-US" sz="2000" dirty="0"/>
              <a:t>/</a:t>
            </a:r>
            <a:r>
              <a:rPr lang="en-US" sz="2000" dirty="0">
                <a:solidFill>
                  <a:srgbClr val="FF0000"/>
                </a:solidFill>
              </a:rPr>
              <a:t>&lt;</a:t>
            </a:r>
            <a:r>
              <a:rPr lang="en-US" sz="2000" dirty="0" err="1">
                <a:solidFill>
                  <a:srgbClr val="FF0000"/>
                </a:solidFill>
              </a:rPr>
              <a:t>rgname</a:t>
            </a:r>
            <a:r>
              <a:rPr lang="en-US" sz="2000" dirty="0">
                <a:solidFill>
                  <a:srgbClr val="FF0000"/>
                </a:solidFill>
              </a:rPr>
              <a:t>&gt;</a:t>
            </a:r>
            <a:r>
              <a:rPr lang="en-US" sz="2000" dirty="0"/>
              <a:t>/providers/</a:t>
            </a:r>
            <a:r>
              <a:rPr lang="en-US" sz="2000" dirty="0" err="1"/>
              <a:t>microsoft.operationalinsights</a:t>
            </a:r>
            <a:r>
              <a:rPr lang="en-US" sz="2000" dirty="0"/>
              <a:t>/workspaces</a:t>
            </a:r>
            <a:r>
              <a:rPr lang="en-US" sz="2000" dirty="0">
                <a:solidFill>
                  <a:srgbClr val="FF0000"/>
                </a:solidFill>
              </a:rPr>
              <a:t>/&lt;</a:t>
            </a:r>
            <a:r>
              <a:rPr lang="en-US" sz="2000" dirty="0" err="1">
                <a:solidFill>
                  <a:srgbClr val="FF0000"/>
                </a:solidFill>
              </a:rPr>
              <a:t>workspacename</a:t>
            </a:r>
            <a:r>
              <a:rPr lang="en-US" sz="2000" dirty="0">
                <a:solidFill>
                  <a:srgbClr val="FF0000"/>
                </a:solidFill>
              </a:rPr>
              <a:t>&gt;</a:t>
            </a:r>
            <a:r>
              <a:rPr lang="en-US" sz="2000" dirty="0"/>
              <a:t>"</a:t>
            </a:r>
          </a:p>
          <a:p>
            <a:r>
              <a:rPr lang="en-US" sz="20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808687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PowerShell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88263" y="1297896"/>
            <a:ext cx="11018520" cy="3754874"/>
          </a:xfrm>
        </p:spPr>
        <p:txBody>
          <a:bodyPr/>
          <a:lstStyle/>
          <a:p>
            <a:r>
              <a:rPr lang="en-US" sz="2000" dirty="0"/>
              <a:t>Get-</a:t>
            </a:r>
            <a:r>
              <a:rPr lang="en-US" sz="2000" dirty="0" err="1"/>
              <a:t>AzureRmSubscription</a:t>
            </a:r>
            <a:r>
              <a:rPr lang="en-US" sz="2000" dirty="0"/>
              <a:t> | foreach{</a:t>
            </a:r>
          </a:p>
          <a:p>
            <a:r>
              <a:rPr lang="en-US" sz="2000" dirty="0"/>
              <a:t>	Set-</a:t>
            </a:r>
            <a:r>
              <a:rPr lang="en-US" sz="2000" dirty="0" err="1"/>
              <a:t>AzureRmSecurityAutoProvisioningSetting</a:t>
            </a:r>
            <a:r>
              <a:rPr lang="en-US" sz="2000" dirty="0"/>
              <a:t> -Name default</a:t>
            </a:r>
          </a:p>
          <a:p>
            <a:r>
              <a:rPr lang="en-US" sz="2000" dirty="0"/>
              <a:t>	Set-</a:t>
            </a:r>
            <a:r>
              <a:rPr lang="en-US" sz="2000" dirty="0" err="1"/>
              <a:t>AzureRmSecurityContact</a:t>
            </a:r>
            <a:r>
              <a:rPr lang="en-US" sz="2000" dirty="0"/>
              <a:t>  -Name "default" -Email “blah@blah.com" -Phone “123-456-7890" -</a:t>
            </a:r>
            <a:r>
              <a:rPr lang="en-US" sz="2000" dirty="0" err="1"/>
              <a:t>AlertAdmin</a:t>
            </a:r>
            <a:r>
              <a:rPr lang="en-US" sz="2000" dirty="0"/>
              <a:t> –</a:t>
            </a:r>
            <a:r>
              <a:rPr lang="en-US" sz="2000" dirty="0" err="1"/>
              <a:t>NotifyOnAlert</a:t>
            </a:r>
            <a:endParaRPr lang="en-US" sz="2000" dirty="0"/>
          </a:p>
          <a:p>
            <a:r>
              <a:rPr lang="en-US" sz="2000" dirty="0"/>
              <a:t>	Set-</a:t>
            </a:r>
            <a:r>
              <a:rPr lang="en-US" sz="2000" dirty="0" err="1"/>
              <a:t>AzureRmSecurityAutoPricingTier</a:t>
            </a:r>
            <a:r>
              <a:rPr lang="en-US" sz="2000" dirty="0"/>
              <a:t> -Name default –</a:t>
            </a:r>
            <a:r>
              <a:rPr lang="en-US" sz="2000" dirty="0" err="1"/>
              <a:t>PricingTier</a:t>
            </a:r>
            <a:r>
              <a:rPr lang="en-US" sz="2000" dirty="0"/>
              <a:t> Standard</a:t>
            </a:r>
          </a:p>
          <a:p>
            <a:r>
              <a:rPr lang="en-US" sz="2000" dirty="0"/>
              <a:t>	$</a:t>
            </a:r>
            <a:r>
              <a:rPr lang="en-US" sz="2000" dirty="0" err="1"/>
              <a:t>subid</a:t>
            </a:r>
            <a:r>
              <a:rPr lang="en-US" sz="2000" dirty="0"/>
              <a:t> = $_.Id</a:t>
            </a:r>
          </a:p>
          <a:p>
            <a:r>
              <a:rPr lang="en-US" sz="2000" dirty="0"/>
              <a:t>	Set-</a:t>
            </a:r>
            <a:r>
              <a:rPr lang="en-US" sz="2000" dirty="0" err="1"/>
              <a:t>AzureRmSecurityWorkspaceSetting</a:t>
            </a:r>
            <a:r>
              <a:rPr lang="en-US" sz="2000" dirty="0"/>
              <a:t> -Name default -Scope "/subscriptions/$</a:t>
            </a:r>
            <a:r>
              <a:rPr lang="en-US" sz="2000" dirty="0" err="1"/>
              <a:t>subid</a:t>
            </a:r>
            <a:r>
              <a:rPr lang="en-US" sz="2000" dirty="0"/>
              <a:t>" -</a:t>
            </a:r>
            <a:r>
              <a:rPr lang="en-US" sz="2000" dirty="0" err="1"/>
              <a:t>WorkspaceId</a:t>
            </a:r>
            <a:r>
              <a:rPr lang="en-US" sz="2000" dirty="0"/>
              <a:t>  "/subscriptions/</a:t>
            </a:r>
            <a:r>
              <a:rPr lang="en-US" sz="2000" dirty="0">
                <a:solidFill>
                  <a:srgbClr val="FF0000"/>
                </a:solidFill>
              </a:rPr>
              <a:t>&lt;</a:t>
            </a:r>
            <a:r>
              <a:rPr lang="en-US" sz="2000" dirty="0" err="1">
                <a:solidFill>
                  <a:srgbClr val="FF0000"/>
                </a:solidFill>
              </a:rPr>
              <a:t>subscriptionid</a:t>
            </a:r>
            <a:r>
              <a:rPr lang="en-US" sz="2000" dirty="0">
                <a:solidFill>
                  <a:srgbClr val="FF0000"/>
                </a:solidFill>
              </a:rPr>
              <a:t>&gt;</a:t>
            </a:r>
            <a:r>
              <a:rPr lang="en-US" sz="2000" dirty="0"/>
              <a:t>/</a:t>
            </a:r>
            <a:r>
              <a:rPr lang="en-US" sz="2000" dirty="0" err="1"/>
              <a:t>resourcegroups</a:t>
            </a:r>
            <a:r>
              <a:rPr lang="en-US" sz="2000" dirty="0"/>
              <a:t>/</a:t>
            </a:r>
            <a:r>
              <a:rPr lang="en-US" sz="2000" dirty="0">
                <a:solidFill>
                  <a:srgbClr val="FF0000"/>
                </a:solidFill>
              </a:rPr>
              <a:t>&lt;</a:t>
            </a:r>
            <a:r>
              <a:rPr lang="en-US" sz="2000" dirty="0" err="1">
                <a:solidFill>
                  <a:srgbClr val="FF0000"/>
                </a:solidFill>
              </a:rPr>
              <a:t>rgname</a:t>
            </a:r>
            <a:r>
              <a:rPr lang="en-US" sz="2000" dirty="0">
                <a:solidFill>
                  <a:srgbClr val="FF0000"/>
                </a:solidFill>
              </a:rPr>
              <a:t>&gt;</a:t>
            </a:r>
            <a:r>
              <a:rPr lang="en-US" sz="2000" dirty="0"/>
              <a:t>/providers/</a:t>
            </a:r>
            <a:r>
              <a:rPr lang="en-US" sz="2000" dirty="0" err="1"/>
              <a:t>microsoft.operationalinsights</a:t>
            </a:r>
            <a:r>
              <a:rPr lang="en-US" sz="2000" dirty="0"/>
              <a:t>/workspaces</a:t>
            </a:r>
            <a:r>
              <a:rPr lang="en-US" sz="2000" dirty="0">
                <a:solidFill>
                  <a:srgbClr val="FF0000"/>
                </a:solidFill>
              </a:rPr>
              <a:t>/&lt;</a:t>
            </a:r>
            <a:r>
              <a:rPr lang="en-US" sz="2000" dirty="0" err="1">
                <a:solidFill>
                  <a:srgbClr val="FF0000"/>
                </a:solidFill>
              </a:rPr>
              <a:t>workspacename</a:t>
            </a:r>
            <a:r>
              <a:rPr lang="en-US" sz="2000" dirty="0">
                <a:solidFill>
                  <a:srgbClr val="FF0000"/>
                </a:solidFill>
              </a:rPr>
              <a:t>&gt;</a:t>
            </a:r>
            <a:r>
              <a:rPr lang="en-US" sz="2000" dirty="0"/>
              <a:t>"</a:t>
            </a:r>
          </a:p>
          <a:p>
            <a:r>
              <a:rPr lang="en-US" sz="20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86674895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ARM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5053691"/>
          </a:xfrm>
        </p:spPr>
        <p:txBody>
          <a:bodyPr/>
          <a:lstStyle/>
          <a:p>
            <a:r>
              <a:rPr lang="en-US" sz="200" dirty="0"/>
              <a:t>{</a:t>
            </a:r>
          </a:p>
          <a:p>
            <a:r>
              <a:rPr lang="en-US" sz="200" dirty="0"/>
              <a:t>    "$schema": "https://schema.management.azure.com/schemas/2015-01-01/</a:t>
            </a:r>
            <a:r>
              <a:rPr lang="en-US" sz="200" dirty="0" err="1"/>
              <a:t>deploymentTemplate.json</a:t>
            </a:r>
            <a:r>
              <a:rPr lang="en-US" sz="200" dirty="0"/>
              <a:t>#",</a:t>
            </a:r>
          </a:p>
          <a:p>
            <a:r>
              <a:rPr lang="en-US" sz="200" dirty="0"/>
              <a:t>    "</a:t>
            </a:r>
            <a:r>
              <a:rPr lang="en-US" sz="200" dirty="0" err="1"/>
              <a:t>contentVersion</a:t>
            </a:r>
            <a:r>
              <a:rPr lang="en-US" sz="200" dirty="0"/>
              <a:t>": "1.0.0.0",</a:t>
            </a:r>
          </a:p>
          <a:p>
            <a:r>
              <a:rPr lang="en-US" sz="200" dirty="0"/>
              <a:t>    "parameters": {</a:t>
            </a:r>
          </a:p>
          <a:p>
            <a:r>
              <a:rPr lang="en-US" sz="200" dirty="0"/>
              <a:t>        "</a:t>
            </a:r>
            <a:r>
              <a:rPr lang="en-US" sz="200" dirty="0" err="1"/>
              <a:t>autoProvisioning</a:t>
            </a:r>
            <a:r>
              <a:rPr lang="en-US" sz="200" dirty="0"/>
              <a:t>":{</a:t>
            </a:r>
          </a:p>
          <a:p>
            <a:r>
              <a:rPr lang="en-US" sz="200" dirty="0"/>
              <a:t>            "type": "string",</a:t>
            </a:r>
          </a:p>
          <a:p>
            <a:r>
              <a:rPr lang="en-US" sz="200" dirty="0"/>
              <a:t>            "</a:t>
            </a:r>
            <a:r>
              <a:rPr lang="en-US" sz="200" dirty="0" err="1"/>
              <a:t>allowedValues</a:t>
            </a:r>
            <a:r>
              <a:rPr lang="en-US" sz="200" dirty="0"/>
              <a:t>": [</a:t>
            </a:r>
          </a:p>
          <a:p>
            <a:r>
              <a:rPr lang="en-US" sz="200" dirty="0"/>
              <a:t>                "On",</a:t>
            </a:r>
          </a:p>
          <a:p>
            <a:r>
              <a:rPr lang="en-US" sz="200" dirty="0"/>
              <a:t>                "Off"</a:t>
            </a:r>
          </a:p>
          <a:p>
            <a:r>
              <a:rPr lang="en-US" sz="200" dirty="0"/>
              <a:t>            ],</a:t>
            </a:r>
          </a:p>
          <a:p>
            <a:r>
              <a:rPr lang="en-US" sz="200" dirty="0"/>
              <a:t>            "metadata": {</a:t>
            </a:r>
          </a:p>
          <a:p>
            <a:r>
              <a:rPr lang="en-US" sz="200" dirty="0"/>
              <a:t>                "description": "Turn automatic deployment by ASC of the MMA (OMS VM extension) on or off"</a:t>
            </a:r>
          </a:p>
          <a:p>
            <a:r>
              <a:rPr lang="en-US" sz="200" dirty="0"/>
              <a:t>            }</a:t>
            </a:r>
          </a:p>
          <a:p>
            <a:r>
              <a:rPr lang="en-US" sz="200" dirty="0"/>
              <a:t>        },</a:t>
            </a:r>
          </a:p>
          <a:p>
            <a:r>
              <a:rPr lang="en-US" sz="200" dirty="0"/>
              <a:t>        "</a:t>
            </a:r>
            <a:r>
              <a:rPr lang="en-US" sz="200" dirty="0" err="1"/>
              <a:t>workspaceName</a:t>
            </a:r>
            <a:r>
              <a:rPr lang="en-US" sz="200" dirty="0"/>
              <a:t>": {</a:t>
            </a:r>
          </a:p>
          <a:p>
            <a:r>
              <a:rPr lang="en-US" sz="200" dirty="0"/>
              <a:t>            "type": "string",</a:t>
            </a:r>
          </a:p>
          <a:p>
            <a:r>
              <a:rPr lang="en-US" sz="200" dirty="0"/>
              <a:t>            "metadata": {</a:t>
            </a:r>
          </a:p>
          <a:p>
            <a:r>
              <a:rPr lang="en-US" sz="200" dirty="0"/>
              <a:t>                "description": "Specify the name of your custom Log Analytics workspace to collect ASC data."</a:t>
            </a:r>
          </a:p>
          <a:p>
            <a:r>
              <a:rPr lang="en-US" sz="200" dirty="0"/>
              <a:t>            }</a:t>
            </a:r>
          </a:p>
          <a:p>
            <a:r>
              <a:rPr lang="en-US" sz="200" dirty="0"/>
              <a:t>        },</a:t>
            </a:r>
          </a:p>
          <a:p>
            <a:r>
              <a:rPr lang="en-US" sz="200" dirty="0"/>
              <a:t>        "</a:t>
            </a:r>
            <a:r>
              <a:rPr lang="en-US" sz="200" dirty="0" err="1"/>
              <a:t>workspaceSubscriptionId</a:t>
            </a:r>
            <a:r>
              <a:rPr lang="en-US" sz="200" dirty="0"/>
              <a:t>": {</a:t>
            </a:r>
          </a:p>
          <a:p>
            <a:r>
              <a:rPr lang="en-US" sz="200" dirty="0"/>
              <a:t>            "type": "string",</a:t>
            </a:r>
          </a:p>
          <a:p>
            <a:r>
              <a:rPr lang="en-US" sz="200" dirty="0"/>
              <a:t>            "metadata": {</a:t>
            </a:r>
          </a:p>
          <a:p>
            <a:r>
              <a:rPr lang="en-US" sz="200" dirty="0"/>
              <a:t>                "description": "Specify the </a:t>
            </a:r>
            <a:r>
              <a:rPr lang="en-US" sz="200" dirty="0" err="1"/>
              <a:t>subscriptionId</a:t>
            </a:r>
            <a:r>
              <a:rPr lang="en-US" sz="200" dirty="0"/>
              <a:t> where the custom Log Analytics workspace is deployed."</a:t>
            </a:r>
          </a:p>
          <a:p>
            <a:r>
              <a:rPr lang="en-US" sz="200" dirty="0"/>
              <a:t>            }</a:t>
            </a:r>
          </a:p>
          <a:p>
            <a:r>
              <a:rPr lang="en-US" sz="200" dirty="0"/>
              <a:t>        },</a:t>
            </a:r>
          </a:p>
          <a:p>
            <a:r>
              <a:rPr lang="en-US" sz="200" dirty="0"/>
              <a:t>        "</a:t>
            </a:r>
            <a:r>
              <a:rPr lang="en-US" sz="200" dirty="0" err="1"/>
              <a:t>workspaceResourceGroup</a:t>
            </a:r>
            <a:r>
              <a:rPr lang="en-US" sz="200" dirty="0"/>
              <a:t>": {</a:t>
            </a:r>
          </a:p>
          <a:p>
            <a:r>
              <a:rPr lang="en-US" sz="200" dirty="0"/>
              <a:t>            "type": "string",</a:t>
            </a:r>
          </a:p>
          <a:p>
            <a:r>
              <a:rPr lang="en-US" sz="200" dirty="0"/>
              <a:t>            "metadata": {</a:t>
            </a:r>
          </a:p>
          <a:p>
            <a:r>
              <a:rPr lang="en-US" sz="200" dirty="0"/>
              <a:t>                "description": "Specify the resource group where the custom Log Analytics workspace is deployed."</a:t>
            </a:r>
          </a:p>
          <a:p>
            <a:r>
              <a:rPr lang="en-US" sz="200" dirty="0"/>
              <a:t>            }</a:t>
            </a:r>
          </a:p>
          <a:p>
            <a:r>
              <a:rPr lang="en-US" sz="200" dirty="0"/>
              <a:t>        },</a:t>
            </a:r>
          </a:p>
          <a:p>
            <a:r>
              <a:rPr lang="en-US" sz="200" dirty="0"/>
              <a:t>        "</a:t>
            </a:r>
            <a:r>
              <a:rPr lang="en-US" sz="200" dirty="0" err="1"/>
              <a:t>emailSecurityContact</a:t>
            </a:r>
            <a:r>
              <a:rPr lang="en-US" sz="200" dirty="0"/>
              <a:t>":{</a:t>
            </a:r>
          </a:p>
          <a:p>
            <a:r>
              <a:rPr lang="en-US" sz="200" dirty="0"/>
              <a:t>            "type": "string",</a:t>
            </a:r>
          </a:p>
          <a:p>
            <a:r>
              <a:rPr lang="en-US" sz="200" dirty="0"/>
              <a:t>            "metadata": {</a:t>
            </a:r>
          </a:p>
          <a:p>
            <a:r>
              <a:rPr lang="en-US" sz="200" dirty="0"/>
              <a:t>                "description": "email address of the contact, in the form of john@doe.com"</a:t>
            </a:r>
          </a:p>
          <a:p>
            <a:r>
              <a:rPr lang="en-US" sz="200" dirty="0"/>
              <a:t>            }</a:t>
            </a:r>
          </a:p>
          <a:p>
            <a:r>
              <a:rPr lang="en-US" sz="200" dirty="0"/>
              <a:t>        },</a:t>
            </a:r>
          </a:p>
          <a:p>
            <a:r>
              <a:rPr lang="en-US" sz="200" dirty="0"/>
              <a:t>        "</a:t>
            </a:r>
            <a:r>
              <a:rPr lang="en-US" sz="200" dirty="0" err="1"/>
              <a:t>phoneSecurityContact</a:t>
            </a:r>
            <a:r>
              <a:rPr lang="en-US" sz="200" dirty="0"/>
              <a:t>":{</a:t>
            </a:r>
          </a:p>
          <a:p>
            <a:r>
              <a:rPr lang="en-US" sz="200" dirty="0"/>
              <a:t>            "type": "string",</a:t>
            </a:r>
          </a:p>
          <a:p>
            <a:r>
              <a:rPr lang="en-US" sz="200" dirty="0"/>
              <a:t>            "metadata": {</a:t>
            </a:r>
          </a:p>
          <a:p>
            <a:r>
              <a:rPr lang="en-US" sz="200" dirty="0"/>
              <a:t>                "description": "phone number of the Security Contact"</a:t>
            </a:r>
          </a:p>
          <a:p>
            <a:r>
              <a:rPr lang="en-US" sz="200" dirty="0"/>
              <a:t>            }</a:t>
            </a:r>
          </a:p>
          <a:p>
            <a:r>
              <a:rPr lang="en-US" sz="200" dirty="0"/>
              <a:t>        },</a:t>
            </a:r>
          </a:p>
          <a:p>
            <a:r>
              <a:rPr lang="en-US" sz="200" dirty="0"/>
              <a:t>        "</a:t>
            </a:r>
            <a:r>
              <a:rPr lang="en-US" sz="200" dirty="0" err="1"/>
              <a:t>alertNotifications</a:t>
            </a:r>
            <a:r>
              <a:rPr lang="en-US" sz="200" dirty="0"/>
              <a:t>":{</a:t>
            </a:r>
          </a:p>
          <a:p>
            <a:r>
              <a:rPr lang="en-US" sz="200" dirty="0"/>
              <a:t>            "type": "string",</a:t>
            </a:r>
          </a:p>
          <a:p>
            <a:r>
              <a:rPr lang="en-US" sz="200" dirty="0"/>
              <a:t>            "</a:t>
            </a:r>
            <a:r>
              <a:rPr lang="en-US" sz="200" dirty="0" err="1"/>
              <a:t>allowedValues</a:t>
            </a:r>
            <a:r>
              <a:rPr lang="en-US" sz="200" dirty="0"/>
              <a:t>": [</a:t>
            </a:r>
          </a:p>
          <a:p>
            <a:r>
              <a:rPr lang="en-US" sz="200" dirty="0"/>
              <a:t>                "On",</a:t>
            </a:r>
          </a:p>
          <a:p>
            <a:r>
              <a:rPr lang="en-US" sz="200" dirty="0"/>
              <a:t>                "Off"</a:t>
            </a:r>
          </a:p>
          <a:p>
            <a:r>
              <a:rPr lang="en-US" sz="200" dirty="0"/>
              <a:t>            ],</a:t>
            </a:r>
          </a:p>
          <a:p>
            <a:r>
              <a:rPr lang="en-US" sz="200" dirty="0"/>
              <a:t>            "metadata": {</a:t>
            </a:r>
          </a:p>
          <a:p>
            <a:r>
              <a:rPr lang="en-US" sz="200" dirty="0"/>
              <a:t>                "description": "Send alert notifications to Security Contact"</a:t>
            </a:r>
          </a:p>
          <a:p>
            <a:r>
              <a:rPr lang="en-US" sz="200" dirty="0"/>
              <a:t>            }</a:t>
            </a:r>
          </a:p>
          <a:p>
            <a:r>
              <a:rPr lang="en-US" sz="200" dirty="0"/>
              <a:t>        },</a:t>
            </a:r>
          </a:p>
          <a:p>
            <a:r>
              <a:rPr lang="en-US" sz="200" dirty="0"/>
              <a:t>        "</a:t>
            </a:r>
            <a:r>
              <a:rPr lang="en-US" sz="200" dirty="0" err="1"/>
              <a:t>alertsToAdmin</a:t>
            </a:r>
            <a:r>
              <a:rPr lang="en-US" sz="200" dirty="0"/>
              <a:t>":{</a:t>
            </a:r>
          </a:p>
          <a:p>
            <a:r>
              <a:rPr lang="en-US" sz="200" dirty="0"/>
              <a:t>            "type": "string",</a:t>
            </a:r>
          </a:p>
          <a:p>
            <a:r>
              <a:rPr lang="en-US" sz="200" dirty="0"/>
              <a:t>            "</a:t>
            </a:r>
            <a:r>
              <a:rPr lang="en-US" sz="200" dirty="0" err="1"/>
              <a:t>allowedValues</a:t>
            </a:r>
            <a:r>
              <a:rPr lang="en-US" sz="200" dirty="0"/>
              <a:t>": [</a:t>
            </a:r>
          </a:p>
          <a:p>
            <a:r>
              <a:rPr lang="en-US" sz="200" dirty="0"/>
              <a:t>                "On",</a:t>
            </a:r>
          </a:p>
          <a:p>
            <a:r>
              <a:rPr lang="en-US" sz="200" dirty="0"/>
              <a:t>                "Off"</a:t>
            </a:r>
          </a:p>
          <a:p>
            <a:r>
              <a:rPr lang="en-US" sz="200" dirty="0"/>
              <a:t>            ],</a:t>
            </a:r>
          </a:p>
          <a:p>
            <a:r>
              <a:rPr lang="en-US" sz="200" dirty="0"/>
              <a:t>            "metadata": {</a:t>
            </a:r>
          </a:p>
          <a:p>
            <a:r>
              <a:rPr lang="en-US" sz="200" dirty="0"/>
              <a:t>                "description": "Send alert notifications to Admins"</a:t>
            </a:r>
          </a:p>
          <a:p>
            <a:r>
              <a:rPr lang="en-US" sz="200" dirty="0"/>
              <a:t>            }</a:t>
            </a:r>
          </a:p>
          <a:p>
            <a:r>
              <a:rPr lang="en-US" sz="200" dirty="0"/>
              <a:t>        },</a:t>
            </a:r>
          </a:p>
          <a:p>
            <a:r>
              <a:rPr lang="en-US" sz="200" dirty="0"/>
              <a:t>        "</a:t>
            </a:r>
            <a:r>
              <a:rPr lang="en-US" sz="200" dirty="0" err="1"/>
              <a:t>securitySettings</a:t>
            </a:r>
            <a:r>
              <a:rPr lang="en-US" sz="200" dirty="0"/>
              <a:t>": {</a:t>
            </a:r>
          </a:p>
          <a:p>
            <a:r>
              <a:rPr lang="en-US" sz="200" dirty="0"/>
              <a:t>            "type": "string",</a:t>
            </a:r>
          </a:p>
          <a:p>
            <a:r>
              <a:rPr lang="en-US" sz="200" dirty="0"/>
              <a:t>            "</a:t>
            </a:r>
            <a:r>
              <a:rPr lang="en-US" sz="200" dirty="0" err="1"/>
              <a:t>allowedValues</a:t>
            </a:r>
            <a:r>
              <a:rPr lang="en-US" sz="200" dirty="0"/>
              <a:t>": [</a:t>
            </a:r>
          </a:p>
          <a:p>
            <a:r>
              <a:rPr lang="en-US" sz="200" dirty="0"/>
              <a:t>                "On",</a:t>
            </a:r>
          </a:p>
          <a:p>
            <a:r>
              <a:rPr lang="en-US" sz="200" dirty="0"/>
              <a:t>                "Off"</a:t>
            </a:r>
          </a:p>
          <a:p>
            <a:r>
              <a:rPr lang="en-US" sz="200" dirty="0"/>
              <a:t>            ],</a:t>
            </a:r>
          </a:p>
          <a:p>
            <a:r>
              <a:rPr lang="en-US" sz="200" dirty="0"/>
              <a:t>            "metadata": {</a:t>
            </a:r>
          </a:p>
          <a:p>
            <a:r>
              <a:rPr lang="en-US" sz="200" dirty="0"/>
              <a:t>                "description": "Turn security policy settings On or Off."</a:t>
            </a:r>
          </a:p>
          <a:p>
            <a:r>
              <a:rPr lang="en-US" sz="200" dirty="0"/>
              <a:t>            }</a:t>
            </a:r>
          </a:p>
          <a:p>
            <a:r>
              <a:rPr lang="en-US" sz="200" dirty="0"/>
              <a:t>        }</a:t>
            </a:r>
          </a:p>
          <a:p>
            <a:r>
              <a:rPr lang="en-US" sz="200" dirty="0"/>
              <a:t>    },</a:t>
            </a:r>
          </a:p>
          <a:p>
            <a:r>
              <a:rPr lang="en-US" sz="200" dirty="0"/>
              <a:t>    "variables": {},</a:t>
            </a:r>
          </a:p>
          <a:p>
            <a:r>
              <a:rPr lang="en-US" sz="200" dirty="0"/>
              <a:t>    "resources": [</a:t>
            </a:r>
          </a:p>
          <a:p>
            <a:r>
              <a:rPr lang="en-US" sz="200" dirty="0"/>
              <a:t>        {</a:t>
            </a:r>
          </a:p>
          <a:p>
            <a:r>
              <a:rPr lang="en-US" sz="200" dirty="0"/>
              <a:t>            "type": "</a:t>
            </a:r>
            <a:r>
              <a:rPr lang="en-US" sz="200" dirty="0" err="1"/>
              <a:t>Microsoft.Security</a:t>
            </a:r>
            <a:r>
              <a:rPr lang="en-US" sz="200" dirty="0"/>
              <a:t>/</a:t>
            </a:r>
            <a:r>
              <a:rPr lang="en-US" sz="200" dirty="0" err="1"/>
              <a:t>autoProvisioningSettings</a:t>
            </a:r>
            <a:r>
              <a:rPr lang="en-US" sz="200" dirty="0"/>
              <a:t>",</a:t>
            </a:r>
          </a:p>
          <a:p>
            <a:r>
              <a:rPr lang="en-US" sz="200" dirty="0"/>
              <a:t>            "name": "default",</a:t>
            </a:r>
          </a:p>
          <a:p>
            <a:r>
              <a:rPr lang="en-US" sz="200" dirty="0"/>
              <a:t>            "</a:t>
            </a:r>
            <a:r>
              <a:rPr lang="en-US" sz="200" dirty="0" err="1"/>
              <a:t>apiVersion</a:t>
            </a:r>
            <a:r>
              <a:rPr lang="en-US" sz="200" dirty="0"/>
              <a:t>": "2017-08-01-preview",</a:t>
            </a:r>
          </a:p>
          <a:p>
            <a:r>
              <a:rPr lang="en-US" sz="200" dirty="0"/>
              <a:t>            "properties":{</a:t>
            </a:r>
          </a:p>
          <a:p>
            <a:r>
              <a:rPr lang="en-US" sz="200" dirty="0"/>
              <a:t>                "</a:t>
            </a:r>
            <a:r>
              <a:rPr lang="en-US" sz="200" dirty="0" err="1"/>
              <a:t>autoProvision</a:t>
            </a:r>
            <a:r>
              <a:rPr lang="en-US" sz="200" dirty="0"/>
              <a:t>": "[parameters('</a:t>
            </a:r>
            <a:r>
              <a:rPr lang="en-US" sz="200" dirty="0" err="1"/>
              <a:t>autoProvisioning</a:t>
            </a:r>
            <a:r>
              <a:rPr lang="en-US" sz="200" dirty="0"/>
              <a:t>')]"</a:t>
            </a:r>
          </a:p>
          <a:p>
            <a:r>
              <a:rPr lang="en-US" sz="200" dirty="0"/>
              <a:t>            }</a:t>
            </a:r>
          </a:p>
          <a:p>
            <a:r>
              <a:rPr lang="en-US" sz="200" dirty="0"/>
              <a:t>        },</a:t>
            </a:r>
          </a:p>
          <a:p>
            <a:r>
              <a:rPr lang="en-US" sz="200" dirty="0"/>
              <a:t>        {</a:t>
            </a:r>
          </a:p>
          <a:p>
            <a:r>
              <a:rPr lang="en-US" sz="200" dirty="0"/>
              <a:t>            "type": "</a:t>
            </a:r>
            <a:r>
              <a:rPr lang="en-US" sz="200" dirty="0" err="1"/>
              <a:t>Microsoft.Security</a:t>
            </a:r>
            <a:r>
              <a:rPr lang="en-US" sz="200" dirty="0"/>
              <a:t>/</a:t>
            </a:r>
            <a:r>
              <a:rPr lang="en-US" sz="200" dirty="0" err="1"/>
              <a:t>workspaceSettings</a:t>
            </a:r>
            <a:r>
              <a:rPr lang="en-US" sz="200" dirty="0"/>
              <a:t>",</a:t>
            </a:r>
          </a:p>
          <a:p>
            <a:r>
              <a:rPr lang="en-US" sz="200" dirty="0"/>
              <a:t>            "</a:t>
            </a:r>
            <a:r>
              <a:rPr lang="en-US" sz="200" dirty="0" err="1"/>
              <a:t>apiVersion</a:t>
            </a:r>
            <a:r>
              <a:rPr lang="en-US" sz="200" dirty="0"/>
              <a:t>": "2017-08-01-preview",</a:t>
            </a:r>
          </a:p>
          <a:p>
            <a:r>
              <a:rPr lang="en-US" sz="200" dirty="0"/>
              <a:t>            "name": "default",</a:t>
            </a:r>
          </a:p>
          <a:p>
            <a:r>
              <a:rPr lang="en-US" sz="200" dirty="0"/>
              <a:t>            "properties": {</a:t>
            </a:r>
          </a:p>
          <a:p>
            <a:r>
              <a:rPr lang="en-US" sz="200" dirty="0"/>
              <a:t>                "</a:t>
            </a:r>
            <a:r>
              <a:rPr lang="en-US" sz="200" dirty="0" err="1"/>
              <a:t>workspaceId</a:t>
            </a:r>
            <a:r>
              <a:rPr lang="en-US" sz="200" dirty="0"/>
              <a:t>": "[</a:t>
            </a:r>
            <a:r>
              <a:rPr lang="en-US" sz="200" dirty="0" err="1"/>
              <a:t>concat</a:t>
            </a:r>
            <a:r>
              <a:rPr lang="en-US" sz="200" dirty="0"/>
              <a:t>('/subscriptions/', parameters('</a:t>
            </a:r>
            <a:r>
              <a:rPr lang="en-US" sz="200" dirty="0" err="1"/>
              <a:t>workspaceSubscriptionId</a:t>
            </a:r>
            <a:r>
              <a:rPr lang="en-US" sz="200" dirty="0"/>
              <a:t>'), '/</a:t>
            </a:r>
            <a:r>
              <a:rPr lang="en-US" sz="200" dirty="0" err="1"/>
              <a:t>resourceGroups</a:t>
            </a:r>
            <a:r>
              <a:rPr lang="en-US" sz="200" dirty="0"/>
              <a:t>/', parameters('</a:t>
            </a:r>
            <a:r>
              <a:rPr lang="en-US" sz="200" dirty="0" err="1"/>
              <a:t>workspaceResourceGroup</a:t>
            </a:r>
            <a:r>
              <a:rPr lang="en-US" sz="200" dirty="0"/>
              <a:t>'), '/providers/</a:t>
            </a:r>
            <a:r>
              <a:rPr lang="en-US" sz="200" dirty="0" err="1"/>
              <a:t>Microsoft.OperationalInsights</a:t>
            </a:r>
            <a:r>
              <a:rPr lang="en-US" sz="200" dirty="0"/>
              <a:t>/workspaces/', parameters('</a:t>
            </a:r>
            <a:r>
              <a:rPr lang="en-US" sz="200" dirty="0" err="1"/>
              <a:t>workspaceName</a:t>
            </a:r>
            <a:r>
              <a:rPr lang="en-US" sz="200" dirty="0"/>
              <a:t>'))]",</a:t>
            </a:r>
          </a:p>
          <a:p>
            <a:r>
              <a:rPr lang="en-US" sz="200" dirty="0"/>
              <a:t>                "scope": "[subscription().id]"</a:t>
            </a:r>
          </a:p>
          <a:p>
            <a:r>
              <a:rPr lang="en-US" sz="200" dirty="0"/>
              <a:t>            }</a:t>
            </a:r>
          </a:p>
          <a:p>
            <a:r>
              <a:rPr lang="en-US" sz="200" dirty="0"/>
              <a:t>        },</a:t>
            </a:r>
          </a:p>
          <a:p>
            <a:r>
              <a:rPr lang="en-US" sz="200" dirty="0"/>
              <a:t>        {</a:t>
            </a:r>
          </a:p>
          <a:p>
            <a:r>
              <a:rPr lang="en-US" sz="200" dirty="0"/>
              <a:t>            "type": "</a:t>
            </a:r>
            <a:r>
              <a:rPr lang="en-US" sz="200" dirty="0" err="1"/>
              <a:t>Microsoft.Security</a:t>
            </a:r>
            <a:r>
              <a:rPr lang="en-US" sz="200" dirty="0"/>
              <a:t>/</a:t>
            </a:r>
            <a:r>
              <a:rPr lang="en-US" sz="200" dirty="0" err="1"/>
              <a:t>securityContacts</a:t>
            </a:r>
            <a:r>
              <a:rPr lang="en-US" sz="200" dirty="0"/>
              <a:t>",</a:t>
            </a:r>
          </a:p>
          <a:p>
            <a:r>
              <a:rPr lang="en-US" sz="200" dirty="0"/>
              <a:t>            "name": "default1",</a:t>
            </a:r>
          </a:p>
          <a:p>
            <a:r>
              <a:rPr lang="en-US" sz="200" dirty="0"/>
              <a:t>            "</a:t>
            </a:r>
            <a:r>
              <a:rPr lang="en-US" sz="200" dirty="0" err="1"/>
              <a:t>apiVersion</a:t>
            </a:r>
            <a:r>
              <a:rPr lang="en-US" sz="200" dirty="0"/>
              <a:t>": "2017-08-01-preview",</a:t>
            </a:r>
          </a:p>
          <a:p>
            <a:r>
              <a:rPr lang="en-US" sz="200" dirty="0"/>
              <a:t>            "properties":{</a:t>
            </a:r>
          </a:p>
          <a:p>
            <a:r>
              <a:rPr lang="en-US" sz="200" dirty="0"/>
              <a:t>            "email": "[parameters('</a:t>
            </a:r>
            <a:r>
              <a:rPr lang="en-US" sz="200" dirty="0" err="1"/>
              <a:t>emailSecurityContact</a:t>
            </a:r>
            <a:r>
              <a:rPr lang="en-US" sz="200" dirty="0"/>
              <a:t>')]",</a:t>
            </a:r>
          </a:p>
          <a:p>
            <a:r>
              <a:rPr lang="en-US" sz="200" dirty="0"/>
              <a:t>            "phone": "[parameters('</a:t>
            </a:r>
            <a:r>
              <a:rPr lang="en-US" sz="200" dirty="0" err="1"/>
              <a:t>phoneSecurityContact</a:t>
            </a:r>
            <a:r>
              <a:rPr lang="en-US" sz="200" dirty="0"/>
              <a:t>')]",</a:t>
            </a:r>
          </a:p>
          <a:p>
            <a:r>
              <a:rPr lang="en-US" sz="200" dirty="0"/>
              <a:t>            "</a:t>
            </a:r>
            <a:r>
              <a:rPr lang="en-US" sz="200" dirty="0" err="1"/>
              <a:t>alertNotifications</a:t>
            </a:r>
            <a:r>
              <a:rPr lang="en-US" sz="200" dirty="0"/>
              <a:t>": "[parameters('</a:t>
            </a:r>
            <a:r>
              <a:rPr lang="en-US" sz="200" dirty="0" err="1"/>
              <a:t>alertNotifications</a:t>
            </a:r>
            <a:r>
              <a:rPr lang="en-US" sz="200" dirty="0"/>
              <a:t>')]",</a:t>
            </a:r>
          </a:p>
          <a:p>
            <a:r>
              <a:rPr lang="en-US" sz="200" dirty="0"/>
              <a:t>            "</a:t>
            </a:r>
            <a:r>
              <a:rPr lang="en-US" sz="200" dirty="0" err="1"/>
              <a:t>alertsToAdmins</a:t>
            </a:r>
            <a:r>
              <a:rPr lang="en-US" sz="200" dirty="0"/>
              <a:t>": "[parameters('</a:t>
            </a:r>
            <a:r>
              <a:rPr lang="en-US" sz="200" dirty="0" err="1"/>
              <a:t>alertsToAdmin</a:t>
            </a:r>
            <a:r>
              <a:rPr lang="en-US" sz="200" dirty="0"/>
              <a:t>')]"</a:t>
            </a:r>
          </a:p>
          <a:p>
            <a:r>
              <a:rPr lang="en-US" sz="200" dirty="0"/>
              <a:t>            }</a:t>
            </a:r>
          </a:p>
          <a:p>
            <a:r>
              <a:rPr lang="en-US" sz="200" dirty="0"/>
              <a:t>        },</a:t>
            </a:r>
          </a:p>
          <a:p>
            <a:r>
              <a:rPr lang="en-US" sz="200" dirty="0"/>
              <a:t>        {</a:t>
            </a:r>
          </a:p>
          <a:p>
            <a:r>
              <a:rPr lang="en-US" sz="200" dirty="0"/>
              <a:t>            "type": "</a:t>
            </a:r>
            <a:r>
              <a:rPr lang="en-US" sz="200" dirty="0" err="1"/>
              <a:t>Microsoft.Security</a:t>
            </a:r>
            <a:r>
              <a:rPr lang="en-US" sz="200" dirty="0"/>
              <a:t>/policies",</a:t>
            </a:r>
          </a:p>
          <a:p>
            <a:r>
              <a:rPr lang="en-US" sz="200" dirty="0"/>
              <a:t>            "</a:t>
            </a:r>
            <a:r>
              <a:rPr lang="en-US" sz="200" dirty="0" err="1"/>
              <a:t>apiVersion</a:t>
            </a:r>
            <a:r>
              <a:rPr lang="en-US" sz="200" dirty="0"/>
              <a:t>": "2015-06-01-preview",</a:t>
            </a:r>
          </a:p>
          <a:p>
            <a:r>
              <a:rPr lang="en-US" sz="200" dirty="0"/>
              <a:t>            "name": "default",</a:t>
            </a:r>
          </a:p>
          <a:p>
            <a:r>
              <a:rPr lang="en-US" sz="200" dirty="0"/>
              <a:t>            "properties": {</a:t>
            </a:r>
          </a:p>
          <a:p>
            <a:r>
              <a:rPr lang="en-US" sz="200" dirty="0"/>
              <a:t>                "</a:t>
            </a:r>
            <a:r>
              <a:rPr lang="en-US" sz="200" dirty="0" err="1"/>
              <a:t>policyLevel</a:t>
            </a:r>
            <a:r>
              <a:rPr lang="en-US" sz="200" dirty="0"/>
              <a:t>": "Subscription",</a:t>
            </a:r>
          </a:p>
          <a:p>
            <a:r>
              <a:rPr lang="en-US" sz="200" dirty="0"/>
              <a:t>                "name": "default",</a:t>
            </a:r>
          </a:p>
          <a:p>
            <a:r>
              <a:rPr lang="en-US" sz="200" dirty="0"/>
              <a:t>                "unique": "Off",</a:t>
            </a:r>
          </a:p>
          <a:p>
            <a:r>
              <a:rPr lang="en-US" sz="200" dirty="0"/>
              <a:t>                "</a:t>
            </a:r>
            <a:r>
              <a:rPr lang="en-US" sz="200" dirty="0" err="1"/>
              <a:t>logCollection</a:t>
            </a:r>
            <a:r>
              <a:rPr lang="en-US" sz="200" dirty="0"/>
              <a:t>": "Off",</a:t>
            </a:r>
          </a:p>
          <a:p>
            <a:r>
              <a:rPr lang="en-US" sz="200" dirty="0"/>
              <a:t>                "recommendations": {</a:t>
            </a:r>
          </a:p>
          <a:p>
            <a:r>
              <a:rPr lang="en-US" sz="200" dirty="0"/>
              <a:t>                    "patch": "[parameters('</a:t>
            </a:r>
            <a:r>
              <a:rPr lang="en-US" sz="200" dirty="0" err="1"/>
              <a:t>securitySettings</a:t>
            </a:r>
            <a:r>
              <a:rPr lang="en-US" sz="200" dirty="0"/>
              <a:t>')]",</a:t>
            </a:r>
          </a:p>
          <a:p>
            <a:r>
              <a:rPr lang="en-US" sz="200" dirty="0"/>
              <a:t>                    "baseline": "[parameters('</a:t>
            </a:r>
            <a:r>
              <a:rPr lang="en-US" sz="200" dirty="0" err="1"/>
              <a:t>securitySettings</a:t>
            </a:r>
            <a:r>
              <a:rPr lang="en-US" sz="200" dirty="0"/>
              <a:t>')]",</a:t>
            </a:r>
          </a:p>
          <a:p>
            <a:r>
              <a:rPr lang="en-US" sz="200" dirty="0"/>
              <a:t>                    "antimalware": "[parameters('</a:t>
            </a:r>
            <a:r>
              <a:rPr lang="en-US" sz="200" dirty="0" err="1"/>
              <a:t>securitySettings</a:t>
            </a:r>
            <a:r>
              <a:rPr lang="en-US" sz="200" dirty="0"/>
              <a:t>')]",</a:t>
            </a:r>
          </a:p>
          <a:p>
            <a:r>
              <a:rPr lang="en-US" sz="200" dirty="0"/>
              <a:t>                    "</a:t>
            </a:r>
            <a:r>
              <a:rPr lang="en-US" sz="200" dirty="0" err="1"/>
              <a:t>diskEncryption</a:t>
            </a:r>
            <a:r>
              <a:rPr lang="en-US" sz="200" dirty="0"/>
              <a:t>": "[parameters('</a:t>
            </a:r>
            <a:r>
              <a:rPr lang="en-US" sz="200" dirty="0" err="1"/>
              <a:t>securitySettings</a:t>
            </a:r>
            <a:r>
              <a:rPr lang="en-US" sz="200" dirty="0"/>
              <a:t>')]",</a:t>
            </a:r>
          </a:p>
          <a:p>
            <a:r>
              <a:rPr lang="en-US" sz="200" dirty="0"/>
              <a:t>                    "</a:t>
            </a:r>
            <a:r>
              <a:rPr lang="en-US" sz="200" dirty="0" err="1"/>
              <a:t>acls</a:t>
            </a:r>
            <a:r>
              <a:rPr lang="en-US" sz="200" dirty="0"/>
              <a:t>": "[parameters('</a:t>
            </a:r>
            <a:r>
              <a:rPr lang="en-US" sz="200" dirty="0" err="1"/>
              <a:t>securitySettings</a:t>
            </a:r>
            <a:r>
              <a:rPr lang="en-US" sz="200" dirty="0"/>
              <a:t>')]",</a:t>
            </a:r>
          </a:p>
          <a:p>
            <a:r>
              <a:rPr lang="en-US" sz="200" dirty="0"/>
              <a:t>                    "</a:t>
            </a:r>
            <a:r>
              <a:rPr lang="en-US" sz="200" dirty="0" err="1"/>
              <a:t>nsgs</a:t>
            </a:r>
            <a:r>
              <a:rPr lang="en-US" sz="200" dirty="0"/>
              <a:t>": "[parameters('</a:t>
            </a:r>
            <a:r>
              <a:rPr lang="en-US" sz="200" dirty="0" err="1"/>
              <a:t>securitySettings</a:t>
            </a:r>
            <a:r>
              <a:rPr lang="en-US" sz="200" dirty="0"/>
              <a:t>')]",</a:t>
            </a:r>
          </a:p>
          <a:p>
            <a:r>
              <a:rPr lang="en-US" sz="200" dirty="0"/>
              <a:t>                    "</a:t>
            </a:r>
            <a:r>
              <a:rPr lang="en-US" sz="200" dirty="0" err="1"/>
              <a:t>waf</a:t>
            </a:r>
            <a:r>
              <a:rPr lang="en-US" sz="200" dirty="0"/>
              <a:t>": "[parameters('</a:t>
            </a:r>
            <a:r>
              <a:rPr lang="en-US" sz="200" dirty="0" err="1"/>
              <a:t>securitySettings</a:t>
            </a:r>
            <a:r>
              <a:rPr lang="en-US" sz="200" dirty="0"/>
              <a:t>')]",</a:t>
            </a:r>
          </a:p>
          <a:p>
            <a:r>
              <a:rPr lang="en-US" sz="200" dirty="0"/>
              <a:t>                    "</a:t>
            </a:r>
            <a:r>
              <a:rPr lang="en-US" sz="200" dirty="0" err="1"/>
              <a:t>sqlAuditing</a:t>
            </a:r>
            <a:r>
              <a:rPr lang="en-US" sz="200" dirty="0"/>
              <a:t>": "[parameters('</a:t>
            </a:r>
            <a:r>
              <a:rPr lang="en-US" sz="200" dirty="0" err="1"/>
              <a:t>securitySettings</a:t>
            </a:r>
            <a:r>
              <a:rPr lang="en-US" sz="200" dirty="0"/>
              <a:t>')]",</a:t>
            </a:r>
          </a:p>
          <a:p>
            <a:r>
              <a:rPr lang="en-US" sz="200" dirty="0"/>
              <a:t>                    "</a:t>
            </a:r>
            <a:r>
              <a:rPr lang="en-US" sz="200" dirty="0" err="1"/>
              <a:t>sqlTde</a:t>
            </a:r>
            <a:r>
              <a:rPr lang="en-US" sz="200" dirty="0"/>
              <a:t>": "[parameters('</a:t>
            </a:r>
            <a:r>
              <a:rPr lang="en-US" sz="200" dirty="0" err="1"/>
              <a:t>securitySettings</a:t>
            </a:r>
            <a:r>
              <a:rPr lang="en-US" sz="200" dirty="0"/>
              <a:t>')]",</a:t>
            </a:r>
          </a:p>
          <a:p>
            <a:r>
              <a:rPr lang="en-US" sz="200" dirty="0"/>
              <a:t>                    "</a:t>
            </a:r>
            <a:r>
              <a:rPr lang="en-US" sz="200" dirty="0" err="1"/>
              <a:t>ngfw</a:t>
            </a:r>
            <a:r>
              <a:rPr lang="en-US" sz="200" dirty="0"/>
              <a:t>": "[parameters('</a:t>
            </a:r>
            <a:r>
              <a:rPr lang="en-US" sz="200" dirty="0" err="1"/>
              <a:t>securitySettings</a:t>
            </a:r>
            <a:r>
              <a:rPr lang="en-US" sz="200" dirty="0"/>
              <a:t>')]",</a:t>
            </a:r>
          </a:p>
          <a:p>
            <a:r>
              <a:rPr lang="en-US" sz="200" dirty="0"/>
              <a:t>                    "</a:t>
            </a:r>
            <a:r>
              <a:rPr lang="en-US" sz="200" dirty="0" err="1"/>
              <a:t>vulnerabilityAssessment</a:t>
            </a:r>
            <a:r>
              <a:rPr lang="en-US" sz="200" dirty="0"/>
              <a:t>": "[parameters('</a:t>
            </a:r>
            <a:r>
              <a:rPr lang="en-US" sz="200" dirty="0" err="1"/>
              <a:t>securitySettings</a:t>
            </a:r>
            <a:r>
              <a:rPr lang="en-US" sz="200" dirty="0"/>
              <a:t>')]",</a:t>
            </a:r>
          </a:p>
          <a:p>
            <a:r>
              <a:rPr lang="en-US" sz="200" dirty="0"/>
              <a:t>                    "</a:t>
            </a:r>
            <a:r>
              <a:rPr lang="en-US" sz="200" dirty="0" err="1"/>
              <a:t>storageEncryption</a:t>
            </a:r>
            <a:r>
              <a:rPr lang="en-US" sz="200" dirty="0"/>
              <a:t>": "[parameters('</a:t>
            </a:r>
            <a:r>
              <a:rPr lang="en-US" sz="200" dirty="0" err="1"/>
              <a:t>securitySettings</a:t>
            </a:r>
            <a:r>
              <a:rPr lang="en-US" sz="200" dirty="0"/>
              <a:t>')]",</a:t>
            </a:r>
          </a:p>
          <a:p>
            <a:r>
              <a:rPr lang="en-US" sz="200" dirty="0"/>
              <a:t>                    "</a:t>
            </a:r>
            <a:r>
              <a:rPr lang="en-US" sz="200" dirty="0" err="1"/>
              <a:t>jitNetworkAccess</a:t>
            </a:r>
            <a:r>
              <a:rPr lang="en-US" sz="200" dirty="0"/>
              <a:t>": "[parameters('</a:t>
            </a:r>
            <a:r>
              <a:rPr lang="en-US" sz="200" dirty="0" err="1"/>
              <a:t>securitySettings</a:t>
            </a:r>
            <a:r>
              <a:rPr lang="en-US" sz="200" dirty="0"/>
              <a:t>')]"</a:t>
            </a:r>
          </a:p>
          <a:p>
            <a:r>
              <a:rPr lang="en-US" sz="200" dirty="0"/>
              <a:t>                },</a:t>
            </a:r>
          </a:p>
          <a:p>
            <a:r>
              <a:rPr lang="en-US" sz="200" dirty="0"/>
              <a:t>                "</a:t>
            </a:r>
            <a:r>
              <a:rPr lang="en-US" sz="200" dirty="0" err="1"/>
              <a:t>pricingConfiguration</a:t>
            </a:r>
            <a:r>
              <a:rPr lang="en-US" sz="200" dirty="0"/>
              <a:t>": {</a:t>
            </a:r>
          </a:p>
          <a:p>
            <a:r>
              <a:rPr lang="en-US" sz="200" dirty="0"/>
              <a:t>                    "</a:t>
            </a:r>
            <a:r>
              <a:rPr lang="en-US" sz="200" dirty="0" err="1"/>
              <a:t>selectedPricingTier</a:t>
            </a:r>
            <a:r>
              <a:rPr lang="en-US" sz="200" dirty="0"/>
              <a:t>": "Standard"</a:t>
            </a:r>
          </a:p>
          <a:p>
            <a:r>
              <a:rPr lang="en-US" sz="200" dirty="0"/>
              <a:t>                }</a:t>
            </a:r>
          </a:p>
          <a:p>
            <a:r>
              <a:rPr lang="en-US" sz="200" dirty="0"/>
              <a:t>            }</a:t>
            </a:r>
          </a:p>
          <a:p>
            <a:r>
              <a:rPr lang="en-US" sz="200" dirty="0"/>
              <a:t>        }</a:t>
            </a:r>
          </a:p>
          <a:p>
            <a:r>
              <a:rPr lang="en-US" sz="200" dirty="0"/>
              <a:t>    ],</a:t>
            </a:r>
          </a:p>
          <a:p>
            <a:r>
              <a:rPr lang="en-US" sz="200" dirty="0"/>
              <a:t>    "outputs": {}</a:t>
            </a:r>
          </a:p>
          <a:p>
            <a:r>
              <a:rPr lang="en-US" sz="200" dirty="0"/>
              <a:t>}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2059A97F-55B9-4445-B04A-F6E4C31526C8}"/>
              </a:ext>
            </a:extLst>
          </p:cNvPr>
          <p:cNvSpPr txBox="1">
            <a:spLocks/>
          </p:cNvSpPr>
          <p:nvPr/>
        </p:nvSpPr>
        <p:spPr>
          <a:xfrm>
            <a:off x="1968027" y="367621"/>
            <a:ext cx="11018520" cy="362376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800" kern="1200" spc="0" baseline="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1pPr>
            <a:lvl2pPr marL="346553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kern="1200" spc="0" baseline="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2pPr>
            <a:lvl3pPr marL="584607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3pPr>
            <a:lvl4pPr marL="814563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4pPr>
            <a:lvl5pPr marL="1050997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400" dirty="0"/>
          </a:p>
          <a:p>
            <a:r>
              <a:rPr lang="en-US" sz="1400" dirty="0"/>
              <a:t>{</a:t>
            </a:r>
          </a:p>
          <a:p>
            <a:r>
              <a:rPr lang="en-US" sz="1400" dirty="0"/>
              <a:t>    "$schema": "https://schema.management.azure.com/schemas/2015-01-01/</a:t>
            </a:r>
            <a:r>
              <a:rPr lang="en-US" sz="1400" dirty="0" err="1"/>
              <a:t>deploymentTemplate.json</a:t>
            </a:r>
            <a:r>
              <a:rPr lang="en-US" sz="1400" dirty="0"/>
              <a:t>#",</a:t>
            </a:r>
          </a:p>
          <a:p>
            <a:r>
              <a:rPr lang="en-US" sz="1400" dirty="0"/>
              <a:t>    "</a:t>
            </a:r>
            <a:r>
              <a:rPr lang="en-US" sz="1400" dirty="0" err="1"/>
              <a:t>contentVersion</a:t>
            </a:r>
            <a:r>
              <a:rPr lang="en-US" sz="1400" dirty="0"/>
              <a:t>": "1.0.0.0",</a:t>
            </a:r>
          </a:p>
          <a:p>
            <a:r>
              <a:rPr lang="en-US" sz="1400" dirty="0"/>
              <a:t>    "parameters": {</a:t>
            </a:r>
          </a:p>
          <a:p>
            <a:r>
              <a:rPr lang="en-US" sz="1400" dirty="0"/>
              <a:t>        "</a:t>
            </a:r>
            <a:r>
              <a:rPr lang="en-US" sz="1400" dirty="0" err="1"/>
              <a:t>autoProvisioning</a:t>
            </a:r>
            <a:r>
              <a:rPr lang="en-US" sz="1400" dirty="0"/>
              <a:t>":{</a:t>
            </a:r>
          </a:p>
          <a:p>
            <a:r>
              <a:rPr lang="en-US" sz="1400" dirty="0"/>
              <a:t>            "type": "string",</a:t>
            </a:r>
          </a:p>
          <a:p>
            <a:r>
              <a:rPr lang="en-US" sz="1400" dirty="0"/>
              <a:t>            "</a:t>
            </a:r>
            <a:r>
              <a:rPr lang="en-US" sz="1400" dirty="0" err="1"/>
              <a:t>allowedValues</a:t>
            </a:r>
            <a:r>
              <a:rPr lang="en-US" sz="1400" dirty="0"/>
              <a:t>": [</a:t>
            </a:r>
          </a:p>
          <a:p>
            <a:r>
              <a:rPr lang="en-US" sz="1400" dirty="0"/>
              <a:t>                "On",</a:t>
            </a:r>
          </a:p>
          <a:p>
            <a:r>
              <a:rPr lang="en-US" sz="1400" dirty="0"/>
              <a:t>                "Off"</a:t>
            </a:r>
          </a:p>
          <a:p>
            <a:r>
              <a:rPr lang="en-US" sz="1400" dirty="0"/>
              <a:t>            ],</a:t>
            </a:r>
          </a:p>
          <a:p>
            <a:r>
              <a:rPr lang="en-US" sz="1400" dirty="0"/>
              <a:t>            "metadata": {</a:t>
            </a:r>
          </a:p>
          <a:p>
            <a:r>
              <a:rPr lang="en-US" sz="1400" dirty="0"/>
              <a:t>                "description": "Turn automatic deployment by ASC of the MMA (OMS VM extension) on or off"</a:t>
            </a:r>
          </a:p>
          <a:p>
            <a:r>
              <a:rPr lang="en-US" sz="1400" dirty="0"/>
              <a:t>            }</a:t>
            </a:r>
          </a:p>
          <a:p>
            <a:r>
              <a:rPr lang="en-US" sz="1400" dirty="0"/>
              <a:t>        },</a:t>
            </a:r>
          </a:p>
          <a:p>
            <a:r>
              <a:rPr lang="en-US" sz="1400" dirty="0"/>
              <a:t>        "</a:t>
            </a:r>
            <a:r>
              <a:rPr lang="en-US" sz="1400" dirty="0" err="1"/>
              <a:t>workspaceName</a:t>
            </a:r>
            <a:r>
              <a:rPr lang="en-US" sz="1400" dirty="0"/>
              <a:t>": {</a:t>
            </a:r>
          </a:p>
          <a:p>
            <a:r>
              <a:rPr lang="en-US" sz="1400" dirty="0"/>
              <a:t>            "type": "string",</a:t>
            </a:r>
          </a:p>
          <a:p>
            <a:r>
              <a:rPr lang="en-US" sz="1400" dirty="0"/>
              <a:t>            "metadata": {</a:t>
            </a:r>
          </a:p>
          <a:p>
            <a:r>
              <a:rPr lang="en-US" sz="1400" dirty="0"/>
              <a:t>                "description": "Specify the name of your custom Log Analytics workspace to collect ASC data."</a:t>
            </a:r>
          </a:p>
          <a:p>
            <a:r>
              <a:rPr lang="en-US" sz="1400" dirty="0"/>
              <a:t>            }</a:t>
            </a:r>
          </a:p>
          <a:p>
            <a:r>
              <a:rPr lang="en-US" sz="1400" dirty="0"/>
              <a:t>        },</a:t>
            </a:r>
          </a:p>
          <a:p>
            <a:r>
              <a:rPr lang="en-US" sz="1400" dirty="0"/>
              <a:t>        "</a:t>
            </a:r>
            <a:r>
              <a:rPr lang="en-US" sz="1400" dirty="0" err="1"/>
              <a:t>workspaceSubscriptionId</a:t>
            </a:r>
            <a:r>
              <a:rPr lang="en-US" sz="1400" dirty="0"/>
              <a:t>": {</a:t>
            </a:r>
          </a:p>
          <a:p>
            <a:r>
              <a:rPr lang="en-US" sz="1400" dirty="0"/>
              <a:t>            "type": "string",</a:t>
            </a:r>
          </a:p>
          <a:p>
            <a:r>
              <a:rPr lang="en-US" sz="1400" dirty="0"/>
              <a:t>            "metadata": {</a:t>
            </a:r>
          </a:p>
          <a:p>
            <a:r>
              <a:rPr lang="en-US" sz="1400" dirty="0"/>
              <a:t>                "description": "Specify the </a:t>
            </a:r>
            <a:r>
              <a:rPr lang="en-US" sz="1400" dirty="0" err="1"/>
              <a:t>subscriptionId</a:t>
            </a:r>
            <a:r>
              <a:rPr lang="en-US" sz="1400" dirty="0"/>
              <a:t> where the custom Log Analytics workspace is deployed."</a:t>
            </a:r>
          </a:p>
          <a:p>
            <a:r>
              <a:rPr lang="en-US" sz="1400" dirty="0"/>
              <a:t>            }</a:t>
            </a:r>
          </a:p>
          <a:p>
            <a:r>
              <a:rPr lang="en-US" sz="1400" dirty="0"/>
              <a:t>        },</a:t>
            </a:r>
          </a:p>
          <a:p>
            <a:r>
              <a:rPr lang="en-US" sz="1400" dirty="0"/>
              <a:t>        "</a:t>
            </a:r>
            <a:r>
              <a:rPr lang="en-US" sz="1400" dirty="0" err="1"/>
              <a:t>workspaceResourceGroup</a:t>
            </a:r>
            <a:r>
              <a:rPr lang="en-US" sz="1400" dirty="0"/>
              <a:t>": {</a:t>
            </a:r>
          </a:p>
          <a:p>
            <a:r>
              <a:rPr lang="en-US" sz="1400" dirty="0"/>
              <a:t>            "type": "string",</a:t>
            </a:r>
          </a:p>
          <a:p>
            <a:r>
              <a:rPr lang="en-US" sz="1400" dirty="0"/>
              <a:t>            "metadata": {</a:t>
            </a:r>
          </a:p>
          <a:p>
            <a:r>
              <a:rPr lang="en-US" sz="1400" dirty="0"/>
              <a:t>                "description": "Specify the resource group where the custom Log Analytics workspace is deployed."</a:t>
            </a:r>
          </a:p>
          <a:p>
            <a:r>
              <a:rPr lang="en-US" sz="1400" dirty="0"/>
              <a:t>            }</a:t>
            </a:r>
          </a:p>
          <a:p>
            <a:r>
              <a:rPr lang="en-US" sz="1400" dirty="0"/>
              <a:t>        },</a:t>
            </a:r>
          </a:p>
          <a:p>
            <a:r>
              <a:rPr lang="en-US" sz="1400" dirty="0"/>
              <a:t>        "</a:t>
            </a:r>
            <a:r>
              <a:rPr lang="en-US" sz="1400" dirty="0" err="1"/>
              <a:t>emailSecurityContact</a:t>
            </a:r>
            <a:r>
              <a:rPr lang="en-US" sz="1400" dirty="0"/>
              <a:t>":{</a:t>
            </a:r>
          </a:p>
          <a:p>
            <a:r>
              <a:rPr lang="en-US" sz="1400" dirty="0"/>
              <a:t>            "type": "string",</a:t>
            </a:r>
          </a:p>
          <a:p>
            <a:r>
              <a:rPr lang="en-US" sz="1400" dirty="0"/>
              <a:t>            "metadata": {</a:t>
            </a:r>
          </a:p>
          <a:p>
            <a:r>
              <a:rPr lang="en-US" sz="1400" dirty="0"/>
              <a:t>                "description": "email address of the contact, in the form of john@doe.com"</a:t>
            </a:r>
          </a:p>
          <a:p>
            <a:r>
              <a:rPr lang="en-US" sz="1400" dirty="0"/>
              <a:t>            }</a:t>
            </a:r>
          </a:p>
          <a:p>
            <a:r>
              <a:rPr lang="en-US" sz="1400" dirty="0"/>
              <a:t>        },</a:t>
            </a:r>
          </a:p>
          <a:p>
            <a:r>
              <a:rPr lang="en-US" sz="1400" dirty="0"/>
              <a:t>        "</a:t>
            </a:r>
            <a:r>
              <a:rPr lang="en-US" sz="1400" dirty="0" err="1"/>
              <a:t>phoneSecurityContact</a:t>
            </a:r>
            <a:r>
              <a:rPr lang="en-US" sz="1400" dirty="0"/>
              <a:t>":{</a:t>
            </a:r>
          </a:p>
          <a:p>
            <a:r>
              <a:rPr lang="en-US" sz="1400" dirty="0"/>
              <a:t>            "type": "string",</a:t>
            </a:r>
          </a:p>
          <a:p>
            <a:r>
              <a:rPr lang="en-US" sz="1400" dirty="0"/>
              <a:t>            "metadata": {</a:t>
            </a:r>
          </a:p>
          <a:p>
            <a:r>
              <a:rPr lang="en-US" sz="1400" dirty="0"/>
              <a:t>                "description": "phone number of the Security Contact"</a:t>
            </a:r>
          </a:p>
          <a:p>
            <a:r>
              <a:rPr lang="en-US" sz="1400" dirty="0"/>
              <a:t>            }</a:t>
            </a:r>
          </a:p>
          <a:p>
            <a:r>
              <a:rPr lang="en-US" sz="1400" dirty="0"/>
              <a:t>        },</a:t>
            </a:r>
          </a:p>
          <a:p>
            <a:r>
              <a:rPr lang="en-US" sz="1400" dirty="0"/>
              <a:t>        "</a:t>
            </a:r>
            <a:r>
              <a:rPr lang="en-US" sz="1400" dirty="0" err="1"/>
              <a:t>alertNotifications</a:t>
            </a:r>
            <a:r>
              <a:rPr lang="en-US" sz="1400" dirty="0"/>
              <a:t>":{</a:t>
            </a:r>
          </a:p>
          <a:p>
            <a:r>
              <a:rPr lang="en-US" sz="1400" dirty="0"/>
              <a:t>            "type": "string",</a:t>
            </a:r>
          </a:p>
          <a:p>
            <a:r>
              <a:rPr lang="en-US" sz="1400" dirty="0"/>
              <a:t>            "</a:t>
            </a:r>
            <a:r>
              <a:rPr lang="en-US" sz="1400" dirty="0" err="1"/>
              <a:t>allowedValues</a:t>
            </a:r>
            <a:r>
              <a:rPr lang="en-US" sz="1400" dirty="0"/>
              <a:t>": [</a:t>
            </a:r>
          </a:p>
          <a:p>
            <a:r>
              <a:rPr lang="en-US" sz="1400" dirty="0"/>
              <a:t>                "On",</a:t>
            </a:r>
          </a:p>
          <a:p>
            <a:r>
              <a:rPr lang="en-US" sz="1400" dirty="0"/>
              <a:t>                "Off"</a:t>
            </a:r>
          </a:p>
          <a:p>
            <a:r>
              <a:rPr lang="en-US" sz="1400" dirty="0"/>
              <a:t>            ],</a:t>
            </a:r>
          </a:p>
          <a:p>
            <a:r>
              <a:rPr lang="en-US" sz="1400" dirty="0"/>
              <a:t>            "metadata": {</a:t>
            </a:r>
          </a:p>
          <a:p>
            <a:r>
              <a:rPr lang="en-US" sz="1400" dirty="0"/>
              <a:t>                "description": "Send alert notifications to Security Contact"</a:t>
            </a:r>
          </a:p>
          <a:p>
            <a:r>
              <a:rPr lang="en-US" sz="1400" dirty="0"/>
              <a:t>            }</a:t>
            </a:r>
          </a:p>
          <a:p>
            <a:r>
              <a:rPr lang="en-US" sz="1400" dirty="0"/>
              <a:t>        },</a:t>
            </a:r>
          </a:p>
          <a:p>
            <a:r>
              <a:rPr lang="en-US" sz="1400" dirty="0"/>
              <a:t>        "</a:t>
            </a:r>
            <a:r>
              <a:rPr lang="en-US" sz="1400" dirty="0" err="1"/>
              <a:t>alertsToAdmin</a:t>
            </a:r>
            <a:r>
              <a:rPr lang="en-US" sz="1400" dirty="0"/>
              <a:t>":{</a:t>
            </a:r>
          </a:p>
          <a:p>
            <a:r>
              <a:rPr lang="en-US" sz="1400" dirty="0"/>
              <a:t>            "type": "string",</a:t>
            </a:r>
          </a:p>
          <a:p>
            <a:r>
              <a:rPr lang="en-US" sz="1400" dirty="0"/>
              <a:t>            "</a:t>
            </a:r>
            <a:r>
              <a:rPr lang="en-US" sz="1400" dirty="0" err="1"/>
              <a:t>allowedValues</a:t>
            </a:r>
            <a:r>
              <a:rPr lang="en-US" sz="1400" dirty="0"/>
              <a:t>": [</a:t>
            </a:r>
          </a:p>
          <a:p>
            <a:r>
              <a:rPr lang="en-US" sz="1400" dirty="0"/>
              <a:t>                "On",</a:t>
            </a:r>
          </a:p>
          <a:p>
            <a:r>
              <a:rPr lang="en-US" sz="1400" dirty="0"/>
              <a:t>                "Off"</a:t>
            </a:r>
          </a:p>
          <a:p>
            <a:r>
              <a:rPr lang="en-US" sz="1400" dirty="0"/>
              <a:t>            ],</a:t>
            </a:r>
          </a:p>
          <a:p>
            <a:r>
              <a:rPr lang="en-US" sz="1400" dirty="0"/>
              <a:t>            "metadata": {</a:t>
            </a:r>
          </a:p>
          <a:p>
            <a:r>
              <a:rPr lang="en-US" sz="1400" dirty="0"/>
              <a:t>                "description": "Send alert notifications to Admins"</a:t>
            </a:r>
          </a:p>
          <a:p>
            <a:r>
              <a:rPr lang="en-US" sz="1400" dirty="0"/>
              <a:t>            }</a:t>
            </a:r>
          </a:p>
          <a:p>
            <a:r>
              <a:rPr lang="en-US" sz="1400" dirty="0"/>
              <a:t>        },</a:t>
            </a:r>
          </a:p>
          <a:p>
            <a:r>
              <a:rPr lang="en-US" sz="1400" dirty="0"/>
              <a:t>        "</a:t>
            </a:r>
            <a:r>
              <a:rPr lang="en-US" sz="1400" dirty="0" err="1"/>
              <a:t>securitySettings</a:t>
            </a:r>
            <a:r>
              <a:rPr lang="en-US" sz="1400" dirty="0"/>
              <a:t>": {</a:t>
            </a:r>
          </a:p>
          <a:p>
            <a:r>
              <a:rPr lang="en-US" sz="1400" dirty="0"/>
              <a:t>            "type": "string",</a:t>
            </a:r>
          </a:p>
          <a:p>
            <a:r>
              <a:rPr lang="en-US" sz="1400" dirty="0"/>
              <a:t>            "</a:t>
            </a:r>
            <a:r>
              <a:rPr lang="en-US" sz="1400" dirty="0" err="1"/>
              <a:t>allowedValues</a:t>
            </a:r>
            <a:r>
              <a:rPr lang="en-US" sz="1400" dirty="0"/>
              <a:t>": [</a:t>
            </a:r>
          </a:p>
          <a:p>
            <a:r>
              <a:rPr lang="en-US" sz="1400" dirty="0"/>
              <a:t>                "On",</a:t>
            </a:r>
          </a:p>
          <a:p>
            <a:r>
              <a:rPr lang="en-US" sz="1400" dirty="0"/>
              <a:t>                "Off"</a:t>
            </a:r>
          </a:p>
          <a:p>
            <a:r>
              <a:rPr lang="en-US" sz="1400" dirty="0"/>
              <a:t>            ],</a:t>
            </a:r>
          </a:p>
          <a:p>
            <a:r>
              <a:rPr lang="en-US" sz="1400" dirty="0"/>
              <a:t>            "metadata": {</a:t>
            </a:r>
          </a:p>
          <a:p>
            <a:r>
              <a:rPr lang="en-US" sz="1400" dirty="0"/>
              <a:t>                "description": "Turn security policy settings On or Off."</a:t>
            </a:r>
          </a:p>
          <a:p>
            <a:r>
              <a:rPr lang="en-US" sz="1400" dirty="0"/>
              <a:t>            }</a:t>
            </a:r>
          </a:p>
          <a:p>
            <a:r>
              <a:rPr lang="en-US" sz="1400" dirty="0"/>
              <a:t>        }</a:t>
            </a:r>
          </a:p>
          <a:p>
            <a:r>
              <a:rPr lang="en-US" sz="1400" dirty="0"/>
              <a:t>    },</a:t>
            </a:r>
          </a:p>
          <a:p>
            <a:r>
              <a:rPr lang="en-US" sz="1400" dirty="0"/>
              <a:t>    "variables": {},</a:t>
            </a:r>
          </a:p>
          <a:p>
            <a:r>
              <a:rPr lang="en-US" sz="1400" dirty="0"/>
              <a:t>    "resources": [</a:t>
            </a:r>
          </a:p>
          <a:p>
            <a:r>
              <a:rPr lang="en-US" sz="1400" dirty="0"/>
              <a:t>        {</a:t>
            </a:r>
          </a:p>
          <a:p>
            <a:r>
              <a:rPr lang="en-US" sz="1400" dirty="0"/>
              <a:t>            "type": "</a:t>
            </a:r>
            <a:r>
              <a:rPr lang="en-US" sz="1400" dirty="0" err="1"/>
              <a:t>Microsoft.Security</a:t>
            </a:r>
            <a:r>
              <a:rPr lang="en-US" sz="1400" dirty="0"/>
              <a:t>/</a:t>
            </a:r>
            <a:r>
              <a:rPr lang="en-US" sz="1400" dirty="0" err="1"/>
              <a:t>autoProvisioningSettings</a:t>
            </a:r>
            <a:r>
              <a:rPr lang="en-US" sz="1400" dirty="0"/>
              <a:t>",</a:t>
            </a:r>
          </a:p>
          <a:p>
            <a:r>
              <a:rPr lang="en-US" sz="1400" dirty="0"/>
              <a:t>            "name": "default",</a:t>
            </a:r>
          </a:p>
          <a:p>
            <a:r>
              <a:rPr lang="en-US" sz="1400" dirty="0"/>
              <a:t>            "</a:t>
            </a:r>
            <a:r>
              <a:rPr lang="en-US" sz="1400" dirty="0" err="1"/>
              <a:t>apiVersion</a:t>
            </a:r>
            <a:r>
              <a:rPr lang="en-US" sz="1400" dirty="0"/>
              <a:t>": "2017-08-01-preview",</a:t>
            </a:r>
          </a:p>
          <a:p>
            <a:r>
              <a:rPr lang="en-US" sz="1400" dirty="0"/>
              <a:t>            "properties":{</a:t>
            </a:r>
          </a:p>
          <a:p>
            <a:r>
              <a:rPr lang="en-US" sz="1400" dirty="0"/>
              <a:t>                "</a:t>
            </a:r>
            <a:r>
              <a:rPr lang="en-US" sz="1400" dirty="0" err="1"/>
              <a:t>autoProvision</a:t>
            </a:r>
            <a:r>
              <a:rPr lang="en-US" sz="1400" dirty="0"/>
              <a:t>": "[parameters('</a:t>
            </a:r>
            <a:r>
              <a:rPr lang="en-US" sz="1400" dirty="0" err="1"/>
              <a:t>autoProvisioning</a:t>
            </a:r>
            <a:r>
              <a:rPr lang="en-US" sz="1400" dirty="0"/>
              <a:t>')]"</a:t>
            </a:r>
          </a:p>
          <a:p>
            <a:r>
              <a:rPr lang="en-US" sz="1400" dirty="0"/>
              <a:t>            }</a:t>
            </a:r>
          </a:p>
          <a:p>
            <a:r>
              <a:rPr lang="en-US" sz="1400" dirty="0"/>
              <a:t>        },</a:t>
            </a:r>
          </a:p>
          <a:p>
            <a:r>
              <a:rPr lang="en-US" sz="1400" dirty="0"/>
              <a:t>        {</a:t>
            </a:r>
          </a:p>
          <a:p>
            <a:r>
              <a:rPr lang="en-US" sz="1400" dirty="0"/>
              <a:t>            "type": "</a:t>
            </a:r>
            <a:r>
              <a:rPr lang="en-US" sz="1400" dirty="0" err="1"/>
              <a:t>Microsoft.Security</a:t>
            </a:r>
            <a:r>
              <a:rPr lang="en-US" sz="1400" dirty="0"/>
              <a:t>/</a:t>
            </a:r>
            <a:r>
              <a:rPr lang="en-US" sz="1400" dirty="0" err="1"/>
              <a:t>workspaceSettings</a:t>
            </a:r>
            <a:r>
              <a:rPr lang="en-US" sz="1400" dirty="0"/>
              <a:t>",</a:t>
            </a:r>
          </a:p>
          <a:p>
            <a:r>
              <a:rPr lang="en-US" sz="1400" dirty="0"/>
              <a:t>            "</a:t>
            </a:r>
            <a:r>
              <a:rPr lang="en-US" sz="1400" dirty="0" err="1"/>
              <a:t>apiVersion</a:t>
            </a:r>
            <a:r>
              <a:rPr lang="en-US" sz="1400" dirty="0"/>
              <a:t>": "2017-08-01-preview",</a:t>
            </a:r>
          </a:p>
          <a:p>
            <a:r>
              <a:rPr lang="en-US" sz="1400" dirty="0"/>
              <a:t>            "name": "default",</a:t>
            </a:r>
          </a:p>
          <a:p>
            <a:r>
              <a:rPr lang="en-US" sz="1400" dirty="0"/>
              <a:t>            "properties": {</a:t>
            </a:r>
          </a:p>
          <a:p>
            <a:r>
              <a:rPr lang="en-US" sz="1400" dirty="0"/>
              <a:t>                "</a:t>
            </a:r>
            <a:r>
              <a:rPr lang="en-US" sz="1400" dirty="0" err="1"/>
              <a:t>workspaceId</a:t>
            </a:r>
            <a:r>
              <a:rPr lang="en-US" sz="1400" dirty="0"/>
              <a:t>": "[</a:t>
            </a:r>
            <a:r>
              <a:rPr lang="en-US" sz="1400" dirty="0" err="1"/>
              <a:t>concat</a:t>
            </a:r>
            <a:r>
              <a:rPr lang="en-US" sz="1400" dirty="0"/>
              <a:t>('/subscriptions/', parameters('</a:t>
            </a:r>
            <a:r>
              <a:rPr lang="en-US" sz="1400" dirty="0" err="1"/>
              <a:t>workspaceSubscriptionId</a:t>
            </a:r>
            <a:r>
              <a:rPr lang="en-US" sz="1400" dirty="0"/>
              <a:t>'), '/</a:t>
            </a:r>
            <a:r>
              <a:rPr lang="en-US" sz="1400" dirty="0" err="1"/>
              <a:t>resourceGroups</a:t>
            </a:r>
            <a:r>
              <a:rPr lang="en-US" sz="1400" dirty="0"/>
              <a:t>/', parameters('</a:t>
            </a:r>
            <a:r>
              <a:rPr lang="en-US" sz="1400" dirty="0" err="1"/>
              <a:t>workspaceResourceGroup</a:t>
            </a:r>
            <a:r>
              <a:rPr lang="en-US" sz="1400" dirty="0"/>
              <a:t>'), '/providers/</a:t>
            </a:r>
            <a:r>
              <a:rPr lang="en-US" sz="1400" dirty="0" err="1"/>
              <a:t>Microsoft.OperationalInsights</a:t>
            </a:r>
            <a:r>
              <a:rPr lang="en-US" sz="1400" dirty="0"/>
              <a:t>/workspaces/', parameters('</a:t>
            </a:r>
            <a:r>
              <a:rPr lang="en-US" sz="1400" dirty="0" err="1"/>
              <a:t>workspaceName</a:t>
            </a:r>
            <a:r>
              <a:rPr lang="en-US" sz="1400" dirty="0"/>
              <a:t>'))]",</a:t>
            </a:r>
          </a:p>
          <a:p>
            <a:r>
              <a:rPr lang="en-US" sz="1400" dirty="0"/>
              <a:t>                "scope": "[subscription().id]"</a:t>
            </a:r>
          </a:p>
          <a:p>
            <a:r>
              <a:rPr lang="en-US" sz="1400" dirty="0"/>
              <a:t>            }</a:t>
            </a:r>
          </a:p>
          <a:p>
            <a:r>
              <a:rPr lang="en-US" sz="1400" dirty="0"/>
              <a:t>        },</a:t>
            </a:r>
          </a:p>
          <a:p>
            <a:r>
              <a:rPr lang="en-US" sz="1400" dirty="0"/>
              <a:t>        {</a:t>
            </a:r>
          </a:p>
          <a:p>
            <a:r>
              <a:rPr lang="en-US" sz="1400" dirty="0"/>
              <a:t>            "type": "</a:t>
            </a:r>
            <a:r>
              <a:rPr lang="en-US" sz="1400" dirty="0" err="1"/>
              <a:t>Microsoft.Security</a:t>
            </a:r>
            <a:r>
              <a:rPr lang="en-US" sz="1400" dirty="0"/>
              <a:t>/</a:t>
            </a:r>
            <a:r>
              <a:rPr lang="en-US" sz="1400" dirty="0" err="1"/>
              <a:t>securityContacts</a:t>
            </a:r>
            <a:r>
              <a:rPr lang="en-US" sz="1400" dirty="0"/>
              <a:t>",</a:t>
            </a:r>
          </a:p>
          <a:p>
            <a:r>
              <a:rPr lang="en-US" sz="1400" dirty="0"/>
              <a:t>            "name": "default1",</a:t>
            </a:r>
          </a:p>
          <a:p>
            <a:r>
              <a:rPr lang="en-US" sz="1400" dirty="0"/>
              <a:t>            "</a:t>
            </a:r>
            <a:r>
              <a:rPr lang="en-US" sz="1400" dirty="0" err="1"/>
              <a:t>apiVersion</a:t>
            </a:r>
            <a:r>
              <a:rPr lang="en-US" sz="1400" dirty="0"/>
              <a:t>": "2017-08-01-preview",</a:t>
            </a:r>
          </a:p>
          <a:p>
            <a:r>
              <a:rPr lang="en-US" sz="1400" dirty="0"/>
              <a:t>            "properties":{</a:t>
            </a:r>
          </a:p>
          <a:p>
            <a:r>
              <a:rPr lang="en-US" sz="1400" dirty="0"/>
              <a:t>            "email": "[parameters('</a:t>
            </a:r>
            <a:r>
              <a:rPr lang="en-US" sz="1400" dirty="0" err="1"/>
              <a:t>emailSecurityContact</a:t>
            </a:r>
            <a:r>
              <a:rPr lang="en-US" sz="1400" dirty="0"/>
              <a:t>')]",</a:t>
            </a:r>
          </a:p>
          <a:p>
            <a:r>
              <a:rPr lang="en-US" sz="1400" dirty="0"/>
              <a:t>            "phone": "[parameters('</a:t>
            </a:r>
            <a:r>
              <a:rPr lang="en-US" sz="1400" dirty="0" err="1"/>
              <a:t>phoneSecurityContact</a:t>
            </a:r>
            <a:r>
              <a:rPr lang="en-US" sz="1400" dirty="0"/>
              <a:t>')]",</a:t>
            </a:r>
          </a:p>
          <a:p>
            <a:r>
              <a:rPr lang="en-US" sz="1400" dirty="0"/>
              <a:t>            "</a:t>
            </a:r>
            <a:r>
              <a:rPr lang="en-US" sz="1400" dirty="0" err="1"/>
              <a:t>alertNotifications</a:t>
            </a:r>
            <a:r>
              <a:rPr lang="en-US" sz="1400" dirty="0"/>
              <a:t>": "[parameters('</a:t>
            </a:r>
            <a:r>
              <a:rPr lang="en-US" sz="1400" dirty="0" err="1"/>
              <a:t>alertNotifications</a:t>
            </a:r>
            <a:r>
              <a:rPr lang="en-US" sz="1400" dirty="0"/>
              <a:t>')]",</a:t>
            </a:r>
          </a:p>
          <a:p>
            <a:r>
              <a:rPr lang="en-US" sz="1400" dirty="0"/>
              <a:t>            "</a:t>
            </a:r>
            <a:r>
              <a:rPr lang="en-US" sz="1400" dirty="0" err="1"/>
              <a:t>alertsToAdmins</a:t>
            </a:r>
            <a:r>
              <a:rPr lang="en-US" sz="1400" dirty="0"/>
              <a:t>": "[parameters('</a:t>
            </a:r>
            <a:r>
              <a:rPr lang="en-US" sz="1400" dirty="0" err="1"/>
              <a:t>alertsToAdmin</a:t>
            </a:r>
            <a:r>
              <a:rPr lang="en-US" sz="1400" dirty="0"/>
              <a:t>')]"</a:t>
            </a:r>
          </a:p>
          <a:p>
            <a:r>
              <a:rPr lang="en-US" sz="1400" dirty="0"/>
              <a:t>            }</a:t>
            </a:r>
          </a:p>
          <a:p>
            <a:r>
              <a:rPr lang="en-US" sz="1400" dirty="0"/>
              <a:t>        },</a:t>
            </a:r>
          </a:p>
          <a:p>
            <a:r>
              <a:rPr lang="en-US" sz="1400" dirty="0"/>
              <a:t>        {</a:t>
            </a:r>
          </a:p>
          <a:p>
            <a:r>
              <a:rPr lang="en-US" sz="1400" dirty="0"/>
              <a:t>            "type": "</a:t>
            </a:r>
            <a:r>
              <a:rPr lang="en-US" sz="1400" dirty="0" err="1"/>
              <a:t>Microsoft.Security</a:t>
            </a:r>
            <a:r>
              <a:rPr lang="en-US" sz="1400" dirty="0"/>
              <a:t>/policies",</a:t>
            </a:r>
          </a:p>
          <a:p>
            <a:r>
              <a:rPr lang="en-US" sz="1400" dirty="0"/>
              <a:t>            "</a:t>
            </a:r>
            <a:r>
              <a:rPr lang="en-US" sz="1400" dirty="0" err="1"/>
              <a:t>apiVersion</a:t>
            </a:r>
            <a:r>
              <a:rPr lang="en-US" sz="1400" dirty="0"/>
              <a:t>": "2015-06-01-preview",</a:t>
            </a:r>
          </a:p>
          <a:p>
            <a:r>
              <a:rPr lang="en-US" sz="1400" dirty="0"/>
              <a:t>            "name": "default",</a:t>
            </a:r>
          </a:p>
          <a:p>
            <a:r>
              <a:rPr lang="en-US" sz="1400" dirty="0"/>
              <a:t>            "properties": {</a:t>
            </a:r>
          </a:p>
          <a:p>
            <a:r>
              <a:rPr lang="en-US" sz="1400" dirty="0"/>
              <a:t>                "</a:t>
            </a:r>
            <a:r>
              <a:rPr lang="en-US" sz="1400" dirty="0" err="1"/>
              <a:t>policyLevel</a:t>
            </a:r>
            <a:r>
              <a:rPr lang="en-US" sz="1400" dirty="0"/>
              <a:t>": "Subscription",</a:t>
            </a:r>
          </a:p>
          <a:p>
            <a:r>
              <a:rPr lang="en-US" sz="1400" dirty="0"/>
              <a:t>                "name": "default",</a:t>
            </a:r>
          </a:p>
          <a:p>
            <a:r>
              <a:rPr lang="en-US" sz="1400" dirty="0"/>
              <a:t>                "unique": "Off",</a:t>
            </a:r>
          </a:p>
          <a:p>
            <a:r>
              <a:rPr lang="en-US" sz="1400" dirty="0"/>
              <a:t>                "</a:t>
            </a:r>
            <a:r>
              <a:rPr lang="en-US" sz="1400" dirty="0" err="1"/>
              <a:t>logCollection</a:t>
            </a:r>
            <a:r>
              <a:rPr lang="en-US" sz="1400" dirty="0"/>
              <a:t>": "Off",</a:t>
            </a:r>
          </a:p>
          <a:p>
            <a:r>
              <a:rPr lang="en-US" sz="1400" dirty="0"/>
              <a:t>                "recommendations": {</a:t>
            </a:r>
          </a:p>
          <a:p>
            <a:r>
              <a:rPr lang="en-US" sz="1400" dirty="0"/>
              <a:t>                    "patch": "[parameters('</a:t>
            </a:r>
            <a:r>
              <a:rPr lang="en-US" sz="1400" dirty="0" err="1"/>
              <a:t>securitySettings</a:t>
            </a:r>
            <a:r>
              <a:rPr lang="en-US" sz="1400" dirty="0"/>
              <a:t>')]",</a:t>
            </a:r>
          </a:p>
          <a:p>
            <a:r>
              <a:rPr lang="en-US" sz="1400" dirty="0"/>
              <a:t>                    "baseline": "[parameters('</a:t>
            </a:r>
            <a:r>
              <a:rPr lang="en-US" sz="1400" dirty="0" err="1"/>
              <a:t>securitySettings</a:t>
            </a:r>
            <a:r>
              <a:rPr lang="en-US" sz="1400" dirty="0"/>
              <a:t>')]",</a:t>
            </a:r>
          </a:p>
          <a:p>
            <a:r>
              <a:rPr lang="en-US" sz="1400" dirty="0"/>
              <a:t>                    "antimalware": "[parameters('</a:t>
            </a:r>
            <a:r>
              <a:rPr lang="en-US" sz="1400" dirty="0" err="1"/>
              <a:t>securitySettings</a:t>
            </a:r>
            <a:r>
              <a:rPr lang="en-US" sz="1400" dirty="0"/>
              <a:t>')]",</a:t>
            </a:r>
          </a:p>
          <a:p>
            <a:r>
              <a:rPr lang="en-US" sz="1400" dirty="0"/>
              <a:t>                    "</a:t>
            </a:r>
            <a:r>
              <a:rPr lang="en-US" sz="1400" dirty="0" err="1"/>
              <a:t>diskEncryption</a:t>
            </a:r>
            <a:r>
              <a:rPr lang="en-US" sz="1400" dirty="0"/>
              <a:t>": "[parameters('</a:t>
            </a:r>
            <a:r>
              <a:rPr lang="en-US" sz="1400" dirty="0" err="1"/>
              <a:t>securitySettings</a:t>
            </a:r>
            <a:r>
              <a:rPr lang="en-US" sz="1400" dirty="0"/>
              <a:t>')]",</a:t>
            </a:r>
          </a:p>
          <a:p>
            <a:r>
              <a:rPr lang="en-US" sz="1400" dirty="0"/>
              <a:t>                    "</a:t>
            </a:r>
            <a:r>
              <a:rPr lang="en-US" sz="1400" dirty="0" err="1"/>
              <a:t>acls</a:t>
            </a:r>
            <a:r>
              <a:rPr lang="en-US" sz="1400" dirty="0"/>
              <a:t>": "[parameters('</a:t>
            </a:r>
            <a:r>
              <a:rPr lang="en-US" sz="1400" dirty="0" err="1"/>
              <a:t>securitySettings</a:t>
            </a:r>
            <a:r>
              <a:rPr lang="en-US" sz="1400" dirty="0"/>
              <a:t>')]",</a:t>
            </a:r>
          </a:p>
          <a:p>
            <a:r>
              <a:rPr lang="en-US" sz="1400" dirty="0"/>
              <a:t>                    "</a:t>
            </a:r>
            <a:r>
              <a:rPr lang="en-US" sz="1400" dirty="0" err="1"/>
              <a:t>nsgs</a:t>
            </a:r>
            <a:r>
              <a:rPr lang="en-US" sz="1400" dirty="0"/>
              <a:t>": "[parameters('</a:t>
            </a:r>
            <a:r>
              <a:rPr lang="en-US" sz="1400" dirty="0" err="1"/>
              <a:t>securitySettings</a:t>
            </a:r>
            <a:r>
              <a:rPr lang="en-US" sz="1400" dirty="0"/>
              <a:t>')]",</a:t>
            </a:r>
          </a:p>
          <a:p>
            <a:r>
              <a:rPr lang="en-US" sz="1400" dirty="0"/>
              <a:t>                    "</a:t>
            </a:r>
            <a:r>
              <a:rPr lang="en-US" sz="1400" dirty="0" err="1"/>
              <a:t>waf</a:t>
            </a:r>
            <a:r>
              <a:rPr lang="en-US" sz="1400" dirty="0"/>
              <a:t>": "[parameters('</a:t>
            </a:r>
            <a:r>
              <a:rPr lang="en-US" sz="1400" dirty="0" err="1"/>
              <a:t>securitySettings</a:t>
            </a:r>
            <a:r>
              <a:rPr lang="en-US" sz="1400" dirty="0"/>
              <a:t>')]",</a:t>
            </a:r>
          </a:p>
          <a:p>
            <a:r>
              <a:rPr lang="en-US" sz="1400" dirty="0"/>
              <a:t>                    "</a:t>
            </a:r>
            <a:r>
              <a:rPr lang="en-US" sz="1400" dirty="0" err="1"/>
              <a:t>sqlAuditing</a:t>
            </a:r>
            <a:r>
              <a:rPr lang="en-US" sz="1400" dirty="0"/>
              <a:t>": "[parameters('</a:t>
            </a:r>
            <a:r>
              <a:rPr lang="en-US" sz="1400" dirty="0" err="1"/>
              <a:t>securitySettings</a:t>
            </a:r>
            <a:r>
              <a:rPr lang="en-US" sz="1400" dirty="0"/>
              <a:t>')]",</a:t>
            </a:r>
          </a:p>
          <a:p>
            <a:r>
              <a:rPr lang="en-US" sz="1400" dirty="0"/>
              <a:t>                    "</a:t>
            </a:r>
            <a:r>
              <a:rPr lang="en-US" sz="1400" dirty="0" err="1"/>
              <a:t>sqlTde</a:t>
            </a:r>
            <a:r>
              <a:rPr lang="en-US" sz="1400" dirty="0"/>
              <a:t>": "[parameters('</a:t>
            </a:r>
            <a:r>
              <a:rPr lang="en-US" sz="1400" dirty="0" err="1"/>
              <a:t>securitySettings</a:t>
            </a:r>
            <a:r>
              <a:rPr lang="en-US" sz="1400" dirty="0"/>
              <a:t>')]",</a:t>
            </a:r>
          </a:p>
          <a:p>
            <a:r>
              <a:rPr lang="en-US" sz="1400" dirty="0"/>
              <a:t>                    "</a:t>
            </a:r>
            <a:r>
              <a:rPr lang="en-US" sz="1400" dirty="0" err="1"/>
              <a:t>ngfw</a:t>
            </a:r>
            <a:r>
              <a:rPr lang="en-US" sz="1400" dirty="0"/>
              <a:t>": "[parameters('</a:t>
            </a:r>
            <a:r>
              <a:rPr lang="en-US" sz="1400" dirty="0" err="1"/>
              <a:t>securitySettings</a:t>
            </a:r>
            <a:r>
              <a:rPr lang="en-US" sz="1400" dirty="0"/>
              <a:t>')]",</a:t>
            </a:r>
          </a:p>
          <a:p>
            <a:r>
              <a:rPr lang="en-US" sz="1400" dirty="0"/>
              <a:t>                    "</a:t>
            </a:r>
            <a:r>
              <a:rPr lang="en-US" sz="1400" dirty="0" err="1"/>
              <a:t>vulnerabilityAssessment</a:t>
            </a:r>
            <a:r>
              <a:rPr lang="en-US" sz="1400" dirty="0"/>
              <a:t>": "[parameters('</a:t>
            </a:r>
            <a:r>
              <a:rPr lang="en-US" sz="1400" dirty="0" err="1"/>
              <a:t>securitySettings</a:t>
            </a:r>
            <a:r>
              <a:rPr lang="en-US" sz="1400" dirty="0"/>
              <a:t>')]",</a:t>
            </a:r>
          </a:p>
          <a:p>
            <a:r>
              <a:rPr lang="en-US" sz="1400" dirty="0"/>
              <a:t>                    "</a:t>
            </a:r>
            <a:r>
              <a:rPr lang="en-US" sz="1400" dirty="0" err="1"/>
              <a:t>storageEncryption</a:t>
            </a:r>
            <a:r>
              <a:rPr lang="en-US" sz="1400" dirty="0"/>
              <a:t>": "[parameters('</a:t>
            </a:r>
            <a:r>
              <a:rPr lang="en-US" sz="1400" dirty="0" err="1"/>
              <a:t>securitySettings</a:t>
            </a:r>
            <a:r>
              <a:rPr lang="en-US" sz="1400" dirty="0"/>
              <a:t>')]",</a:t>
            </a:r>
          </a:p>
          <a:p>
            <a:r>
              <a:rPr lang="en-US" sz="1400" dirty="0"/>
              <a:t>                    "</a:t>
            </a:r>
            <a:r>
              <a:rPr lang="en-US" sz="1400" dirty="0" err="1"/>
              <a:t>jitNetworkAccess</a:t>
            </a:r>
            <a:r>
              <a:rPr lang="en-US" sz="1400" dirty="0"/>
              <a:t>": "[parameters('</a:t>
            </a:r>
            <a:r>
              <a:rPr lang="en-US" sz="1400" dirty="0" err="1"/>
              <a:t>securitySettings</a:t>
            </a:r>
            <a:r>
              <a:rPr lang="en-US" sz="1400" dirty="0"/>
              <a:t>')]"</a:t>
            </a:r>
          </a:p>
          <a:p>
            <a:r>
              <a:rPr lang="en-US" sz="1400" dirty="0"/>
              <a:t>                },</a:t>
            </a:r>
          </a:p>
          <a:p>
            <a:r>
              <a:rPr lang="en-US" sz="1400" dirty="0"/>
              <a:t>                "</a:t>
            </a:r>
            <a:r>
              <a:rPr lang="en-US" sz="1400" dirty="0" err="1"/>
              <a:t>pricingConfiguration</a:t>
            </a:r>
            <a:r>
              <a:rPr lang="en-US" sz="1400" dirty="0"/>
              <a:t>": {</a:t>
            </a:r>
          </a:p>
          <a:p>
            <a:r>
              <a:rPr lang="en-US" sz="1400" dirty="0"/>
              <a:t>                    "</a:t>
            </a:r>
            <a:r>
              <a:rPr lang="en-US" sz="1400" dirty="0" err="1"/>
              <a:t>selectedPricingTier</a:t>
            </a:r>
            <a:r>
              <a:rPr lang="en-US" sz="1400" dirty="0"/>
              <a:t>": "Standard"</a:t>
            </a:r>
          </a:p>
          <a:p>
            <a:r>
              <a:rPr lang="en-US" sz="1400" dirty="0"/>
              <a:t>                }</a:t>
            </a:r>
          </a:p>
          <a:p>
            <a:r>
              <a:rPr lang="en-US" sz="1400" dirty="0"/>
              <a:t>            }</a:t>
            </a:r>
          </a:p>
          <a:p>
            <a:r>
              <a:rPr lang="en-US" sz="1400" dirty="0"/>
              <a:t>        }</a:t>
            </a:r>
          </a:p>
          <a:p>
            <a:r>
              <a:rPr lang="en-US" sz="1400" dirty="0"/>
              <a:t>    ],</a:t>
            </a:r>
          </a:p>
          <a:p>
            <a:r>
              <a:rPr lang="en-US" sz="1400" dirty="0"/>
              <a:t>    "outputs": {}</a:t>
            </a:r>
          </a:p>
          <a:p>
            <a:r>
              <a:rPr lang="en-US" sz="1400" dirty="0"/>
              <a:t>}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7EEC12CD-9B79-4250-9F69-2DAE85F5437B}"/>
              </a:ext>
            </a:extLst>
          </p:cNvPr>
          <p:cNvSpPr txBox="1">
            <a:spLocks/>
          </p:cNvSpPr>
          <p:nvPr/>
        </p:nvSpPr>
        <p:spPr>
          <a:xfrm>
            <a:off x="586740" y="152177"/>
            <a:ext cx="11018520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800" kern="1200" spc="0" baseline="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1pPr>
            <a:lvl2pPr marL="346553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kern="1200" spc="0" baseline="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2pPr>
            <a:lvl3pPr marL="584607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3pPr>
            <a:lvl4pPr marL="814563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4pPr>
            <a:lvl5pPr marL="1050997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hlinkClick r:id="rId3"/>
              </a:rPr>
              <a:t>https://github.com/tianderturpijn/ASC/blob/master/ARM/configureASCnewAPI.json</a:t>
            </a:r>
            <a:endParaRPr lang="en-US" sz="14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B781C1B-DE54-4611-B846-C61E63A3C515}"/>
              </a:ext>
            </a:extLst>
          </p:cNvPr>
          <p:cNvSpPr/>
          <p:nvPr/>
        </p:nvSpPr>
        <p:spPr>
          <a:xfrm>
            <a:off x="5975614" y="3247027"/>
            <a:ext cx="240772" cy="3639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1993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6="http://schemas.microsoft.com/office/drawing/2014/main"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PowerShell – Management Groups and Policy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88263" y="1297896"/>
            <a:ext cx="11018520" cy="2769989"/>
          </a:xfrm>
        </p:spPr>
        <p:txBody>
          <a:bodyPr/>
          <a:lstStyle/>
          <a:p>
            <a:r>
              <a:rPr lang="en-US" sz="2000" dirty="0"/>
              <a:t>$root = Get-</a:t>
            </a:r>
            <a:r>
              <a:rPr lang="en-US" sz="2000" dirty="0" err="1"/>
              <a:t>AzureRmManagementGroup</a:t>
            </a:r>
            <a:r>
              <a:rPr lang="en-US" sz="2000" dirty="0"/>
              <a:t> -</a:t>
            </a:r>
            <a:r>
              <a:rPr lang="en-US" sz="2000" dirty="0" err="1"/>
              <a:t>GroupName</a:t>
            </a:r>
            <a:r>
              <a:rPr lang="en-US" sz="2000" dirty="0"/>
              <a:t> root</a:t>
            </a:r>
          </a:p>
          <a:p>
            <a:endParaRPr lang="en-US" sz="2000" dirty="0"/>
          </a:p>
          <a:p>
            <a:r>
              <a:rPr lang="en-US" sz="2000" dirty="0"/>
              <a:t>New-</a:t>
            </a:r>
            <a:r>
              <a:rPr lang="en-US" sz="2000" dirty="0" err="1"/>
              <a:t>AzureRmManagementGroup</a:t>
            </a:r>
            <a:r>
              <a:rPr lang="en-US" sz="2000" dirty="0"/>
              <a:t> -</a:t>
            </a:r>
            <a:r>
              <a:rPr lang="en-US" sz="2000" dirty="0" err="1"/>
              <a:t>GroupName</a:t>
            </a:r>
            <a:r>
              <a:rPr lang="en-US" sz="2000" dirty="0"/>
              <a:t> </a:t>
            </a:r>
            <a:r>
              <a:rPr lang="en-US" sz="2000" dirty="0" err="1"/>
              <a:t>BusApps</a:t>
            </a:r>
            <a:r>
              <a:rPr lang="en-US" sz="2000" dirty="0"/>
              <a:t> -DisplayName "Business Applications" -</a:t>
            </a:r>
            <a:r>
              <a:rPr lang="en-US" sz="2000" dirty="0" err="1"/>
              <a:t>ParentId</a:t>
            </a:r>
            <a:r>
              <a:rPr lang="en-US" sz="2000" dirty="0"/>
              <a:t> $</a:t>
            </a:r>
            <a:r>
              <a:rPr lang="en-US" sz="2000" dirty="0" err="1"/>
              <a:t>root.Id</a:t>
            </a:r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Get-</a:t>
            </a:r>
            <a:r>
              <a:rPr lang="en-US" sz="2000" dirty="0" err="1"/>
              <a:t>AzureRmSubscription</a:t>
            </a:r>
            <a:r>
              <a:rPr lang="en-US" sz="2000" dirty="0"/>
              <a:t> | New-</a:t>
            </a:r>
            <a:r>
              <a:rPr lang="en-US" sz="2000" dirty="0" err="1"/>
              <a:t>AzureRmManagementGroupSubscription</a:t>
            </a:r>
            <a:r>
              <a:rPr lang="en-US" sz="2000" dirty="0"/>
              <a:t> -</a:t>
            </a:r>
            <a:r>
              <a:rPr lang="en-US" sz="2000" dirty="0" err="1"/>
              <a:t>GroupName</a:t>
            </a:r>
            <a:r>
              <a:rPr lang="en-US" sz="2000" dirty="0"/>
              <a:t> </a:t>
            </a:r>
            <a:r>
              <a:rPr lang="en-US" sz="2000" dirty="0" err="1"/>
              <a:t>BusApps</a:t>
            </a:r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349744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PowerShell – Management Groups and Policy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88263" y="1297896"/>
            <a:ext cx="11018520" cy="5663089"/>
          </a:xfrm>
        </p:spPr>
        <p:txBody>
          <a:bodyPr/>
          <a:lstStyle/>
          <a:p>
            <a:r>
              <a:rPr lang="en-US" sz="2000" dirty="0"/>
              <a:t>$MG = Get-</a:t>
            </a:r>
            <a:r>
              <a:rPr lang="en-US" sz="2000" dirty="0" err="1"/>
              <a:t>AzureRmManagementGroup</a:t>
            </a:r>
            <a:r>
              <a:rPr lang="en-US" sz="2000" dirty="0"/>
              <a:t> -</a:t>
            </a:r>
            <a:r>
              <a:rPr lang="en-US" sz="2000" dirty="0" err="1"/>
              <a:t>GroupName</a:t>
            </a:r>
            <a:r>
              <a:rPr lang="en-US" sz="2000" dirty="0"/>
              <a:t> </a:t>
            </a:r>
            <a:r>
              <a:rPr lang="en-US" sz="2000" dirty="0" err="1"/>
              <a:t>BusApps</a:t>
            </a:r>
            <a:endParaRPr lang="en-US" sz="2000" dirty="0"/>
          </a:p>
          <a:p>
            <a:r>
              <a:rPr lang="en-US" sz="300" dirty="0"/>
              <a:t>$Settings = @{</a:t>
            </a:r>
          </a:p>
          <a:p>
            <a:r>
              <a:rPr lang="en-US" sz="300" dirty="0"/>
              <a:t>	"</a:t>
            </a:r>
            <a:r>
              <a:rPr lang="en-US" sz="300" dirty="0" err="1"/>
              <a:t>systemUpdatesMonitoringEffect</a:t>
            </a:r>
            <a:r>
              <a:rPr lang="en-US" sz="300" dirty="0"/>
              <a:t>" = "</a:t>
            </a:r>
            <a:r>
              <a:rPr lang="en-US" sz="300" dirty="0" err="1"/>
              <a:t>AuditIfNotExists</a:t>
            </a:r>
            <a:r>
              <a:rPr lang="en-US" sz="300" dirty="0"/>
              <a:t>"</a:t>
            </a:r>
          </a:p>
          <a:p>
            <a:r>
              <a:rPr lang="en-US" sz="300" dirty="0"/>
              <a:t>	"</a:t>
            </a:r>
            <a:r>
              <a:rPr lang="en-US" sz="300" dirty="0" err="1"/>
              <a:t>systemConfigurationsMonitoringEffect</a:t>
            </a:r>
            <a:r>
              <a:rPr lang="en-US" sz="300" dirty="0"/>
              <a:t>" = "</a:t>
            </a:r>
            <a:r>
              <a:rPr lang="en-US" sz="300" dirty="0" err="1"/>
              <a:t>AuditIfNotExists</a:t>
            </a:r>
            <a:r>
              <a:rPr lang="en-US" sz="300" dirty="0"/>
              <a:t>"</a:t>
            </a:r>
          </a:p>
          <a:p>
            <a:r>
              <a:rPr lang="en-US" sz="300" dirty="0"/>
              <a:t>	"</a:t>
            </a:r>
            <a:r>
              <a:rPr lang="en-US" sz="300" dirty="0" err="1"/>
              <a:t>endpointProtectionMonitoringEffect</a:t>
            </a:r>
            <a:r>
              <a:rPr lang="en-US" sz="300" dirty="0"/>
              <a:t>" = "</a:t>
            </a:r>
            <a:r>
              <a:rPr lang="en-US" sz="300" dirty="0" err="1"/>
              <a:t>AuditIfNotExists</a:t>
            </a:r>
            <a:r>
              <a:rPr lang="en-US" sz="300" dirty="0"/>
              <a:t>"</a:t>
            </a:r>
          </a:p>
          <a:p>
            <a:r>
              <a:rPr lang="en-US" sz="300" dirty="0"/>
              <a:t>	"</a:t>
            </a:r>
            <a:r>
              <a:rPr lang="en-US" sz="300" dirty="0" err="1"/>
              <a:t>diskEncryptionMonitoringEffect</a:t>
            </a:r>
            <a:r>
              <a:rPr lang="en-US" sz="300" dirty="0"/>
              <a:t>" = "</a:t>
            </a:r>
            <a:r>
              <a:rPr lang="en-US" sz="300" dirty="0" err="1"/>
              <a:t>AuditIfNotExists</a:t>
            </a:r>
            <a:r>
              <a:rPr lang="en-US" sz="300" dirty="0"/>
              <a:t>"</a:t>
            </a:r>
          </a:p>
          <a:p>
            <a:r>
              <a:rPr lang="en-US" sz="300" dirty="0"/>
              <a:t>	"</a:t>
            </a:r>
            <a:r>
              <a:rPr lang="en-US" sz="300" dirty="0" err="1"/>
              <a:t>networkSecurityGroupsMonitoringEffect</a:t>
            </a:r>
            <a:r>
              <a:rPr lang="en-US" sz="300" dirty="0"/>
              <a:t>" = "</a:t>
            </a:r>
            <a:r>
              <a:rPr lang="en-US" sz="300" dirty="0" err="1"/>
              <a:t>AuditIfNotExists</a:t>
            </a:r>
            <a:r>
              <a:rPr lang="en-US" sz="300" dirty="0"/>
              <a:t>"</a:t>
            </a:r>
          </a:p>
          <a:p>
            <a:r>
              <a:rPr lang="en-US" sz="300" dirty="0"/>
              <a:t>	"</a:t>
            </a:r>
            <a:r>
              <a:rPr lang="en-US" sz="300" dirty="0" err="1"/>
              <a:t>webApplicationFirewallMonitoringEffect</a:t>
            </a:r>
            <a:r>
              <a:rPr lang="en-US" sz="300" dirty="0"/>
              <a:t>" = "</a:t>
            </a:r>
            <a:r>
              <a:rPr lang="en-US" sz="300" dirty="0" err="1"/>
              <a:t>AuditIfNotExists</a:t>
            </a:r>
            <a:r>
              <a:rPr lang="en-US" sz="300" dirty="0"/>
              <a:t>"</a:t>
            </a:r>
          </a:p>
          <a:p>
            <a:r>
              <a:rPr lang="en-US" sz="300" dirty="0"/>
              <a:t>	"</a:t>
            </a:r>
            <a:r>
              <a:rPr lang="en-US" sz="300" dirty="0" err="1"/>
              <a:t>nextGenerationFirewallMonitoringEffect</a:t>
            </a:r>
            <a:r>
              <a:rPr lang="en-US" sz="300" dirty="0"/>
              <a:t>" = "</a:t>
            </a:r>
            <a:r>
              <a:rPr lang="en-US" sz="300" dirty="0" err="1"/>
              <a:t>AuditIfNotExists</a:t>
            </a:r>
            <a:r>
              <a:rPr lang="en-US" sz="300" dirty="0"/>
              <a:t>"</a:t>
            </a:r>
          </a:p>
          <a:p>
            <a:r>
              <a:rPr lang="en-US" sz="300" dirty="0"/>
              <a:t>	"</a:t>
            </a:r>
            <a:r>
              <a:rPr lang="en-US" sz="300" dirty="0" err="1"/>
              <a:t>vulnerabilityAssesmentMonitoringEffect</a:t>
            </a:r>
            <a:r>
              <a:rPr lang="en-US" sz="300" dirty="0"/>
              <a:t>" = "</a:t>
            </a:r>
            <a:r>
              <a:rPr lang="en-US" sz="300" dirty="0" err="1"/>
              <a:t>AuditIfNotExists</a:t>
            </a:r>
            <a:r>
              <a:rPr lang="en-US" sz="300" dirty="0"/>
              <a:t>"</a:t>
            </a:r>
          </a:p>
          <a:p>
            <a:r>
              <a:rPr lang="en-US" sz="300" dirty="0"/>
              <a:t>	"</a:t>
            </a:r>
            <a:r>
              <a:rPr lang="en-US" sz="300" dirty="0" err="1"/>
              <a:t>storageEncryptionMonitoringEffect</a:t>
            </a:r>
            <a:r>
              <a:rPr lang="en-US" sz="300" dirty="0"/>
              <a:t>" = "Audit"</a:t>
            </a:r>
          </a:p>
          <a:p>
            <a:r>
              <a:rPr lang="en-US" sz="300" dirty="0"/>
              <a:t>	"</a:t>
            </a:r>
            <a:r>
              <a:rPr lang="en-US" sz="300" dirty="0" err="1"/>
              <a:t>jitNetworkAccessMonitoringEffect</a:t>
            </a:r>
            <a:r>
              <a:rPr lang="en-US" sz="300" dirty="0"/>
              <a:t>" = "</a:t>
            </a:r>
            <a:r>
              <a:rPr lang="en-US" sz="300" dirty="0" err="1"/>
              <a:t>AuditIfNotExists</a:t>
            </a:r>
            <a:r>
              <a:rPr lang="en-US" sz="300" dirty="0"/>
              <a:t>"</a:t>
            </a:r>
          </a:p>
          <a:p>
            <a:r>
              <a:rPr lang="en-US" sz="300" dirty="0"/>
              <a:t>	"</a:t>
            </a:r>
            <a:r>
              <a:rPr lang="en-US" sz="300" dirty="0" err="1"/>
              <a:t>adaptiveApplicationControlsMonitoringEffect</a:t>
            </a:r>
            <a:r>
              <a:rPr lang="en-US" sz="300" dirty="0"/>
              <a:t>" = "</a:t>
            </a:r>
            <a:r>
              <a:rPr lang="en-US" sz="300" dirty="0" err="1"/>
              <a:t>AuditIfNotExists</a:t>
            </a:r>
            <a:r>
              <a:rPr lang="en-US" sz="300" dirty="0"/>
              <a:t>"</a:t>
            </a:r>
          </a:p>
          <a:p>
            <a:r>
              <a:rPr lang="en-US" sz="300" dirty="0"/>
              <a:t>	"</a:t>
            </a:r>
            <a:r>
              <a:rPr lang="en-US" sz="300" dirty="0" err="1"/>
              <a:t>sqlAuditingMonitoringEffect</a:t>
            </a:r>
            <a:r>
              <a:rPr lang="en-US" sz="300" dirty="0"/>
              <a:t>" = "</a:t>
            </a:r>
            <a:r>
              <a:rPr lang="en-US" sz="300" dirty="0" err="1"/>
              <a:t>AuditIfNotExists</a:t>
            </a:r>
            <a:r>
              <a:rPr lang="en-US" sz="300" dirty="0"/>
              <a:t>"</a:t>
            </a:r>
          </a:p>
          <a:p>
            <a:r>
              <a:rPr lang="en-US" sz="300" dirty="0"/>
              <a:t>	"</a:t>
            </a:r>
            <a:r>
              <a:rPr lang="en-US" sz="300" dirty="0" err="1"/>
              <a:t>sqlEncryptionMonitoringEffect</a:t>
            </a:r>
            <a:r>
              <a:rPr lang="en-US" sz="300" dirty="0"/>
              <a:t>" = "</a:t>
            </a:r>
            <a:r>
              <a:rPr lang="en-US" sz="300" dirty="0" err="1"/>
              <a:t>AuditIfNotExists</a:t>
            </a:r>
            <a:r>
              <a:rPr lang="en-US" sz="300" dirty="0"/>
              <a:t>"</a:t>
            </a:r>
          </a:p>
          <a:p>
            <a:r>
              <a:rPr lang="en-US" sz="300" dirty="0"/>
              <a:t>	"</a:t>
            </a:r>
            <a:r>
              <a:rPr lang="en-US" sz="300" dirty="0" err="1"/>
              <a:t>diagnosticsLogsInAppServiceMonitoringEffect</a:t>
            </a:r>
            <a:r>
              <a:rPr lang="en-US" sz="300" dirty="0"/>
              <a:t>" = "Audit"</a:t>
            </a:r>
          </a:p>
          <a:p>
            <a:r>
              <a:rPr lang="en-US" sz="300" dirty="0"/>
              <a:t>	"</a:t>
            </a:r>
            <a:r>
              <a:rPr lang="en-US" sz="300" dirty="0" err="1"/>
              <a:t>encryptionOfAutomationAccountMonitoringEffect</a:t>
            </a:r>
            <a:r>
              <a:rPr lang="en-US" sz="300" dirty="0"/>
              <a:t>" = "Audit"</a:t>
            </a:r>
          </a:p>
          <a:p>
            <a:r>
              <a:rPr lang="en-US" sz="300" dirty="0"/>
              <a:t>	"</a:t>
            </a:r>
            <a:r>
              <a:rPr lang="en-US" sz="300" dirty="0" err="1"/>
              <a:t>diagnosticsLogsInBatchAccountMonitoringEffect</a:t>
            </a:r>
            <a:r>
              <a:rPr lang="en-US" sz="300" dirty="0"/>
              <a:t>" = "</a:t>
            </a:r>
            <a:r>
              <a:rPr lang="en-US" sz="300" dirty="0" err="1"/>
              <a:t>AuditIfNotExists</a:t>
            </a:r>
            <a:r>
              <a:rPr lang="en-US" sz="300" dirty="0"/>
              <a:t>"</a:t>
            </a:r>
          </a:p>
          <a:p>
            <a:r>
              <a:rPr lang="en-US" sz="300" dirty="0"/>
              <a:t>	"</a:t>
            </a:r>
            <a:r>
              <a:rPr lang="en-US" sz="300" dirty="0" err="1"/>
              <a:t>diagnosticsLogsInBatchAccountRetentionDays</a:t>
            </a:r>
            <a:r>
              <a:rPr lang="en-US" sz="300" dirty="0"/>
              <a:t>" = "365"</a:t>
            </a:r>
          </a:p>
          <a:p>
            <a:r>
              <a:rPr lang="en-US" sz="300" dirty="0"/>
              <a:t>	"</a:t>
            </a:r>
            <a:r>
              <a:rPr lang="en-US" sz="300" dirty="0" err="1"/>
              <a:t>metricAlertsInBatchAccountMonitoringEffect</a:t>
            </a:r>
            <a:r>
              <a:rPr lang="en-US" sz="300" dirty="0"/>
              <a:t>" = "</a:t>
            </a:r>
            <a:r>
              <a:rPr lang="en-US" sz="300" dirty="0" err="1"/>
              <a:t>AuditIfNotExists</a:t>
            </a:r>
            <a:r>
              <a:rPr lang="en-US" sz="300" dirty="0"/>
              <a:t>"</a:t>
            </a:r>
          </a:p>
          <a:p>
            <a:r>
              <a:rPr lang="en-US" sz="300" dirty="0"/>
              <a:t>	"</a:t>
            </a:r>
            <a:r>
              <a:rPr lang="en-US" sz="300" dirty="0" err="1"/>
              <a:t>classicComputeVMsMonitoringEffect</a:t>
            </a:r>
            <a:r>
              <a:rPr lang="en-US" sz="300" dirty="0"/>
              <a:t>" = "Audit"</a:t>
            </a:r>
          </a:p>
          <a:p>
            <a:r>
              <a:rPr lang="en-US" sz="300" dirty="0"/>
              <a:t>	"</a:t>
            </a:r>
            <a:r>
              <a:rPr lang="en-US" sz="300" dirty="0" err="1"/>
              <a:t>classicStorageAccountsMonitoringEffect</a:t>
            </a:r>
            <a:r>
              <a:rPr lang="en-US" sz="300" dirty="0"/>
              <a:t>" = "Audit"</a:t>
            </a:r>
          </a:p>
          <a:p>
            <a:r>
              <a:rPr lang="en-US" sz="300" dirty="0"/>
              <a:t>	"</a:t>
            </a:r>
            <a:r>
              <a:rPr lang="en-US" sz="300" dirty="0" err="1"/>
              <a:t>diagnosticsLogsInDataLakeAnalyticsMonitoringEffect</a:t>
            </a:r>
            <a:r>
              <a:rPr lang="en-US" sz="300" dirty="0"/>
              <a:t>" = "</a:t>
            </a:r>
            <a:r>
              <a:rPr lang="en-US" sz="300" dirty="0" err="1"/>
              <a:t>AuditIfNotExists</a:t>
            </a:r>
            <a:r>
              <a:rPr lang="en-US" sz="300" dirty="0"/>
              <a:t>"</a:t>
            </a:r>
          </a:p>
          <a:p>
            <a:r>
              <a:rPr lang="en-US" sz="300" dirty="0"/>
              <a:t>	"</a:t>
            </a:r>
            <a:r>
              <a:rPr lang="en-US" sz="300" dirty="0" err="1"/>
              <a:t>diagnosticsLogsInDataLakeAnalyticsRetentionDays</a:t>
            </a:r>
            <a:r>
              <a:rPr lang="en-US" sz="300" dirty="0"/>
              <a:t>" = "Audit"</a:t>
            </a:r>
          </a:p>
          <a:p>
            <a:r>
              <a:rPr lang="en-US" sz="300" dirty="0"/>
              <a:t>	"</a:t>
            </a:r>
            <a:r>
              <a:rPr lang="en-US" sz="300" dirty="0" err="1"/>
              <a:t>diagnosticsLogsInDataLakeStoreMonitoringEffect</a:t>
            </a:r>
            <a:r>
              <a:rPr lang="en-US" sz="300" dirty="0"/>
              <a:t>" = "</a:t>
            </a:r>
            <a:r>
              <a:rPr lang="en-US" sz="300" dirty="0" err="1"/>
              <a:t>AuditIfNotExists</a:t>
            </a:r>
            <a:r>
              <a:rPr lang="en-US" sz="300" dirty="0"/>
              <a:t>"</a:t>
            </a:r>
          </a:p>
          <a:p>
            <a:r>
              <a:rPr lang="en-US" sz="300" dirty="0"/>
              <a:t>	"</a:t>
            </a:r>
            <a:r>
              <a:rPr lang="en-US" sz="300" dirty="0" err="1"/>
              <a:t>diagnosticsLogsInDataLakeStoreRetentionDays</a:t>
            </a:r>
            <a:r>
              <a:rPr lang="en-US" sz="300" dirty="0"/>
              <a:t>" = "Audit"</a:t>
            </a:r>
          </a:p>
          <a:p>
            <a:r>
              <a:rPr lang="en-US" sz="300" dirty="0"/>
              <a:t>	"</a:t>
            </a:r>
            <a:r>
              <a:rPr lang="en-US" sz="300" dirty="0" err="1"/>
              <a:t>diagnosticsLogsInEventHubMonitoringEffect</a:t>
            </a:r>
            <a:r>
              <a:rPr lang="en-US" sz="300" dirty="0"/>
              <a:t>" = "</a:t>
            </a:r>
            <a:r>
              <a:rPr lang="en-US" sz="300" dirty="0" err="1"/>
              <a:t>AuditIfNotExists</a:t>
            </a:r>
            <a:r>
              <a:rPr lang="en-US" sz="300" dirty="0"/>
              <a:t>"</a:t>
            </a:r>
          </a:p>
          <a:p>
            <a:r>
              <a:rPr lang="en-US" sz="300" dirty="0"/>
              <a:t>	"</a:t>
            </a:r>
            <a:r>
              <a:rPr lang="en-US" sz="300" dirty="0" err="1"/>
              <a:t>diagnosticsLogsInEventHubRetentionDays</a:t>
            </a:r>
            <a:r>
              <a:rPr lang="en-US" sz="300" dirty="0"/>
              <a:t>" = "Audit"</a:t>
            </a:r>
          </a:p>
          <a:p>
            <a:r>
              <a:rPr lang="en-US" sz="300" dirty="0"/>
              <a:t>	"</a:t>
            </a:r>
            <a:r>
              <a:rPr lang="en-US" sz="300" dirty="0" err="1"/>
              <a:t>diagnosticsLogsInKeyVaultMonitoringEffect</a:t>
            </a:r>
            <a:r>
              <a:rPr lang="en-US" sz="300" dirty="0"/>
              <a:t>" = "</a:t>
            </a:r>
            <a:r>
              <a:rPr lang="en-US" sz="300" dirty="0" err="1"/>
              <a:t>AuditIfNotExists</a:t>
            </a:r>
            <a:r>
              <a:rPr lang="en-US" sz="300" dirty="0"/>
              <a:t>"</a:t>
            </a:r>
          </a:p>
          <a:p>
            <a:r>
              <a:rPr lang="en-US" sz="300" dirty="0"/>
              <a:t>	"</a:t>
            </a:r>
            <a:r>
              <a:rPr lang="en-US" sz="300" dirty="0" err="1"/>
              <a:t>diagnosticsLogsInKeyVaultRetentionDays</a:t>
            </a:r>
            <a:r>
              <a:rPr lang="en-US" sz="300" dirty="0"/>
              <a:t>" = "365"</a:t>
            </a:r>
          </a:p>
          <a:p>
            <a:r>
              <a:rPr lang="en-US" sz="300" dirty="0"/>
              <a:t>	"</a:t>
            </a:r>
            <a:r>
              <a:rPr lang="en-US" sz="300" dirty="0" err="1"/>
              <a:t>diagnosticsLogsInLogicAppsMonitoringEffect</a:t>
            </a:r>
            <a:r>
              <a:rPr lang="en-US" sz="300" dirty="0"/>
              <a:t>" = "</a:t>
            </a:r>
            <a:r>
              <a:rPr lang="en-US" sz="300" dirty="0" err="1"/>
              <a:t>AuditIfNotExists</a:t>
            </a:r>
            <a:r>
              <a:rPr lang="en-US" sz="300" dirty="0"/>
              <a:t>"</a:t>
            </a:r>
          </a:p>
          <a:p>
            <a:r>
              <a:rPr lang="en-US" sz="300" dirty="0"/>
              <a:t>	"</a:t>
            </a:r>
            <a:r>
              <a:rPr lang="en-US" sz="300" dirty="0" err="1"/>
              <a:t>diagnosticsLogsInLogicAppsRetentionDays</a:t>
            </a:r>
            <a:r>
              <a:rPr lang="en-US" sz="300" dirty="0"/>
              <a:t>" = "365"</a:t>
            </a:r>
          </a:p>
          <a:p>
            <a:r>
              <a:rPr lang="en-US" sz="300" dirty="0"/>
              <a:t>	"</a:t>
            </a:r>
            <a:r>
              <a:rPr lang="en-US" sz="300" dirty="0" err="1"/>
              <a:t>diagnosticsLogsInRedisCacheMonitoringEffect</a:t>
            </a:r>
            <a:r>
              <a:rPr lang="en-US" sz="300" dirty="0"/>
              <a:t>" = "Audit"</a:t>
            </a:r>
          </a:p>
          <a:p>
            <a:r>
              <a:rPr lang="en-US" sz="300" dirty="0"/>
              <a:t>	"</a:t>
            </a:r>
            <a:r>
              <a:rPr lang="en-US" sz="300" dirty="0" err="1"/>
              <a:t>diagnosticsLogsInSearchServiceMonitoringEffect</a:t>
            </a:r>
            <a:r>
              <a:rPr lang="en-US" sz="300" dirty="0"/>
              <a:t>" = "</a:t>
            </a:r>
            <a:r>
              <a:rPr lang="en-US" sz="300" dirty="0" err="1"/>
              <a:t>AuditIfNotExists</a:t>
            </a:r>
            <a:r>
              <a:rPr lang="en-US" sz="300" dirty="0"/>
              <a:t>"</a:t>
            </a:r>
          </a:p>
          <a:p>
            <a:r>
              <a:rPr lang="en-US" sz="300" dirty="0"/>
              <a:t>	"</a:t>
            </a:r>
            <a:r>
              <a:rPr lang="en-US" sz="300" dirty="0" err="1"/>
              <a:t>diagnosticsLogsInSearchServiceRetentionDays</a:t>
            </a:r>
            <a:r>
              <a:rPr lang="en-US" sz="300" dirty="0"/>
              <a:t>" = "365"</a:t>
            </a:r>
          </a:p>
          <a:p>
            <a:r>
              <a:rPr lang="en-US" sz="300" dirty="0"/>
              <a:t>	"</a:t>
            </a:r>
            <a:r>
              <a:rPr lang="en-US" sz="300" dirty="0" err="1"/>
              <a:t>aadAuthenticationInServiceFabricMonitoringEffect</a:t>
            </a:r>
            <a:r>
              <a:rPr lang="en-US" sz="300" dirty="0"/>
              <a:t>" = "Audit"</a:t>
            </a:r>
          </a:p>
          <a:p>
            <a:r>
              <a:rPr lang="en-US" sz="300" dirty="0"/>
              <a:t>	"</a:t>
            </a:r>
            <a:r>
              <a:rPr lang="en-US" sz="300" dirty="0" err="1"/>
              <a:t>clusterProtectionLevelInServiceFabricMonitoringEffect</a:t>
            </a:r>
            <a:r>
              <a:rPr lang="en-US" sz="300" dirty="0"/>
              <a:t>" = "Audit"</a:t>
            </a:r>
          </a:p>
          <a:p>
            <a:r>
              <a:rPr lang="en-US" sz="300" dirty="0"/>
              <a:t>	"</a:t>
            </a:r>
            <a:r>
              <a:rPr lang="en-US" sz="300" dirty="0" err="1"/>
              <a:t>diagnosticsLogsInServiceBusMonitoringEffect</a:t>
            </a:r>
            <a:r>
              <a:rPr lang="en-US" sz="300" dirty="0"/>
              <a:t>" = "</a:t>
            </a:r>
            <a:r>
              <a:rPr lang="en-US" sz="300" dirty="0" err="1"/>
              <a:t>AuditIfNotExists</a:t>
            </a:r>
            <a:r>
              <a:rPr lang="en-US" sz="300" dirty="0"/>
              <a:t>"</a:t>
            </a:r>
          </a:p>
          <a:p>
            <a:r>
              <a:rPr lang="en-US" sz="300" dirty="0"/>
              <a:t>	"</a:t>
            </a:r>
            <a:r>
              <a:rPr lang="en-US" sz="300" dirty="0" err="1"/>
              <a:t>diagnosticsLogsInServiceBusRetentionDays</a:t>
            </a:r>
            <a:r>
              <a:rPr lang="en-US" sz="300" dirty="0"/>
              <a:t>" = "365"</a:t>
            </a:r>
          </a:p>
          <a:p>
            <a:r>
              <a:rPr lang="en-US" sz="300" dirty="0"/>
              <a:t>	"</a:t>
            </a:r>
            <a:r>
              <a:rPr lang="en-US" sz="300" dirty="0" err="1"/>
              <a:t>namespaceAuthorizationRulesInServiceBusMonitoringEffect</a:t>
            </a:r>
            <a:r>
              <a:rPr lang="en-US" sz="300" dirty="0"/>
              <a:t>" = "Audit"</a:t>
            </a:r>
          </a:p>
          <a:p>
            <a:r>
              <a:rPr lang="en-US" sz="300" dirty="0"/>
              <a:t>	"</a:t>
            </a:r>
            <a:r>
              <a:rPr lang="en-US" sz="300" dirty="0" err="1"/>
              <a:t>aadAuthenticationInSqlServerMonitoringEffect</a:t>
            </a:r>
            <a:r>
              <a:rPr lang="en-US" sz="300" dirty="0"/>
              <a:t>" = "</a:t>
            </a:r>
            <a:r>
              <a:rPr lang="en-US" sz="300" dirty="0" err="1"/>
              <a:t>AuditIfNotExists</a:t>
            </a:r>
            <a:r>
              <a:rPr lang="en-US" sz="300" dirty="0"/>
              <a:t>"</a:t>
            </a:r>
          </a:p>
          <a:p>
            <a:r>
              <a:rPr lang="en-US" sz="300" dirty="0"/>
              <a:t>	"</a:t>
            </a:r>
            <a:r>
              <a:rPr lang="en-US" sz="300" dirty="0" err="1"/>
              <a:t>secureTransferToStorageAccountMonitoringEffect</a:t>
            </a:r>
            <a:r>
              <a:rPr lang="en-US" sz="300" dirty="0"/>
              <a:t>" = "Audit"</a:t>
            </a:r>
          </a:p>
          <a:p>
            <a:r>
              <a:rPr lang="en-US" sz="300" dirty="0"/>
              <a:t>	"</a:t>
            </a:r>
            <a:r>
              <a:rPr lang="en-US" sz="300" dirty="0" err="1"/>
              <a:t>diagnosticsLogsInStreamAnalyticsMonitoringEffect</a:t>
            </a:r>
            <a:r>
              <a:rPr lang="en-US" sz="300" dirty="0"/>
              <a:t>" = "</a:t>
            </a:r>
            <a:r>
              <a:rPr lang="en-US" sz="300" dirty="0" err="1"/>
              <a:t>AuditIfNotExists</a:t>
            </a:r>
            <a:r>
              <a:rPr lang="en-US" sz="300" dirty="0"/>
              <a:t>"</a:t>
            </a:r>
          </a:p>
          <a:p>
            <a:r>
              <a:rPr lang="en-US" sz="300" dirty="0"/>
              <a:t>	"</a:t>
            </a:r>
            <a:r>
              <a:rPr lang="en-US" sz="300" dirty="0" err="1"/>
              <a:t>diagnosticsLogsInStreamAnalyticsRetentionDays</a:t>
            </a:r>
            <a:r>
              <a:rPr lang="en-US" sz="300" dirty="0"/>
              <a:t>" = "365"</a:t>
            </a:r>
          </a:p>
          <a:p>
            <a:r>
              <a:rPr lang="en-US" sz="300" dirty="0"/>
              <a:t>	"</a:t>
            </a:r>
            <a:r>
              <a:rPr lang="en-US" sz="300" dirty="0" err="1"/>
              <a:t>useRbacRulesMonitoringEffect</a:t>
            </a:r>
            <a:r>
              <a:rPr lang="en-US" sz="300" dirty="0"/>
              <a:t>" = "Audit"</a:t>
            </a:r>
          </a:p>
          <a:p>
            <a:r>
              <a:rPr lang="en-US" sz="300" dirty="0"/>
              <a:t>	"</a:t>
            </a:r>
            <a:r>
              <a:rPr lang="en-US" sz="300" dirty="0" err="1"/>
              <a:t>disableUnrestrictedNetworkToStorageAccountMonitoringEffect</a:t>
            </a:r>
            <a:r>
              <a:rPr lang="en-US" sz="300" dirty="0"/>
              <a:t>" = "Audit"</a:t>
            </a:r>
          </a:p>
          <a:p>
            <a:r>
              <a:rPr lang="en-US" sz="300" dirty="0"/>
              <a:t>	"</a:t>
            </a:r>
            <a:r>
              <a:rPr lang="en-US" sz="300" dirty="0" err="1"/>
              <a:t>diagnosticsLogsInServiceFabricMonitoringEffect</a:t>
            </a:r>
            <a:r>
              <a:rPr lang="en-US" sz="300" dirty="0"/>
              <a:t>" = "</a:t>
            </a:r>
            <a:r>
              <a:rPr lang="en-US" sz="300" dirty="0" err="1"/>
              <a:t>AuditIfNotExists</a:t>
            </a:r>
            <a:r>
              <a:rPr lang="en-US" sz="300" dirty="0"/>
              <a:t>"</a:t>
            </a:r>
          </a:p>
          <a:p>
            <a:r>
              <a:rPr lang="en-US" sz="300" dirty="0"/>
              <a:t>	"</a:t>
            </a:r>
            <a:r>
              <a:rPr lang="en-US" sz="300" dirty="0" err="1"/>
              <a:t>accessRulesInEventHubNamespaceMonitoringEffect</a:t>
            </a:r>
            <a:r>
              <a:rPr lang="en-US" sz="300" dirty="0"/>
              <a:t>" = "Audit"</a:t>
            </a:r>
          </a:p>
          <a:p>
            <a:r>
              <a:rPr lang="en-US" sz="300" dirty="0"/>
              <a:t>	"</a:t>
            </a:r>
            <a:r>
              <a:rPr lang="en-US" sz="300" dirty="0" err="1"/>
              <a:t>accessRulesInEventHubMonitoringEffect</a:t>
            </a:r>
            <a:r>
              <a:rPr lang="en-US" sz="300" dirty="0"/>
              <a:t>" = "</a:t>
            </a:r>
            <a:r>
              <a:rPr lang="en-US" sz="300" dirty="0" err="1"/>
              <a:t>AuditIfNotExists</a:t>
            </a:r>
            <a:r>
              <a:rPr lang="en-US" sz="300" dirty="0"/>
              <a:t>"</a:t>
            </a:r>
          </a:p>
          <a:p>
            <a:r>
              <a:rPr lang="en-US" sz="300" dirty="0"/>
              <a:t>	"</a:t>
            </a:r>
            <a:r>
              <a:rPr lang="en-US" sz="300" dirty="0" err="1"/>
              <a:t>sqlDbVulnerabilityAssesmentMonitoringEffect</a:t>
            </a:r>
            <a:r>
              <a:rPr lang="en-US" sz="300" dirty="0"/>
              <a:t>" = "</a:t>
            </a:r>
            <a:r>
              <a:rPr lang="en-US" sz="300" dirty="0" err="1"/>
              <a:t>AuditIfNotExists</a:t>
            </a:r>
            <a:r>
              <a:rPr lang="en-US" sz="300" dirty="0"/>
              <a:t>"</a:t>
            </a:r>
          </a:p>
          <a:p>
            <a:r>
              <a:rPr lang="en-US" sz="300" dirty="0"/>
              <a:t>	"</a:t>
            </a:r>
            <a:r>
              <a:rPr lang="en-US" sz="300" dirty="0" err="1"/>
              <a:t>identityDesignateLessThanOwnersMonitoringEffect</a:t>
            </a:r>
            <a:r>
              <a:rPr lang="en-US" sz="300" dirty="0"/>
              <a:t>" = "</a:t>
            </a:r>
            <a:r>
              <a:rPr lang="en-US" sz="300" dirty="0" err="1"/>
              <a:t>AuditIfNotExists</a:t>
            </a:r>
            <a:r>
              <a:rPr lang="en-US" sz="300" dirty="0"/>
              <a:t>"</a:t>
            </a:r>
          </a:p>
          <a:p>
            <a:r>
              <a:rPr lang="en-US" sz="300" dirty="0"/>
              <a:t>	"</a:t>
            </a:r>
            <a:r>
              <a:rPr lang="en-US" sz="300" dirty="0" err="1"/>
              <a:t>identityDesignateMoreThanOneOwnerMonitoringEffect</a:t>
            </a:r>
            <a:r>
              <a:rPr lang="en-US" sz="300" dirty="0"/>
              <a:t>" = "</a:t>
            </a:r>
            <a:r>
              <a:rPr lang="en-US" sz="300" dirty="0" err="1"/>
              <a:t>AuditIfNotExists</a:t>
            </a:r>
            <a:r>
              <a:rPr lang="en-US" sz="300" dirty="0"/>
              <a:t>"</a:t>
            </a:r>
          </a:p>
          <a:p>
            <a:r>
              <a:rPr lang="en-US" sz="300" dirty="0"/>
              <a:t>	"</a:t>
            </a:r>
            <a:r>
              <a:rPr lang="en-US" sz="300" dirty="0" err="1"/>
              <a:t>identityEnableMFAForOwnerPermissionsMonitoringEffect</a:t>
            </a:r>
            <a:r>
              <a:rPr lang="en-US" sz="300" dirty="0"/>
              <a:t>" = "</a:t>
            </a:r>
            <a:r>
              <a:rPr lang="en-US" sz="300" dirty="0" err="1"/>
              <a:t>AuditIfNotExists</a:t>
            </a:r>
            <a:r>
              <a:rPr lang="en-US" sz="300" dirty="0"/>
              <a:t>"</a:t>
            </a:r>
          </a:p>
          <a:p>
            <a:r>
              <a:rPr lang="en-US" sz="300" dirty="0"/>
              <a:t>	"</a:t>
            </a:r>
            <a:r>
              <a:rPr lang="en-US" sz="300" dirty="0" err="1"/>
              <a:t>identityEnableMFAForWritePermissionsMonitoringEffect</a:t>
            </a:r>
            <a:r>
              <a:rPr lang="en-US" sz="300" dirty="0"/>
              <a:t>" = "</a:t>
            </a:r>
            <a:r>
              <a:rPr lang="en-US" sz="300" dirty="0" err="1"/>
              <a:t>AuditIfNotExists</a:t>
            </a:r>
            <a:r>
              <a:rPr lang="en-US" sz="300" dirty="0"/>
              <a:t>"</a:t>
            </a:r>
          </a:p>
          <a:p>
            <a:r>
              <a:rPr lang="en-US" sz="300" dirty="0"/>
              <a:t>	"</a:t>
            </a:r>
            <a:r>
              <a:rPr lang="en-US" sz="300" dirty="0" err="1"/>
              <a:t>identityEnableMFAForReadPermissionsMonitoringEffect</a:t>
            </a:r>
            <a:r>
              <a:rPr lang="en-US" sz="300" dirty="0"/>
              <a:t>" = "</a:t>
            </a:r>
            <a:r>
              <a:rPr lang="en-US" sz="300" dirty="0" err="1"/>
              <a:t>AuditIfNotExists</a:t>
            </a:r>
            <a:r>
              <a:rPr lang="en-US" sz="300" dirty="0"/>
              <a:t>"</a:t>
            </a:r>
          </a:p>
          <a:p>
            <a:r>
              <a:rPr lang="en-US" sz="300" dirty="0"/>
              <a:t>	"identityRemoveDeprecatedAccountWithOwnerPermissionsMonitoringEffect" = "</a:t>
            </a:r>
            <a:r>
              <a:rPr lang="en-US" sz="300" dirty="0" err="1"/>
              <a:t>AuditIfNotExists</a:t>
            </a:r>
            <a:r>
              <a:rPr lang="en-US" sz="300" dirty="0"/>
              <a:t>"</a:t>
            </a:r>
          </a:p>
          <a:p>
            <a:r>
              <a:rPr lang="en-US" sz="300" dirty="0"/>
              <a:t>	"</a:t>
            </a:r>
            <a:r>
              <a:rPr lang="en-US" sz="300" dirty="0" err="1"/>
              <a:t>identityRemoveDeprecatedAccountMonitoringEffect</a:t>
            </a:r>
            <a:r>
              <a:rPr lang="en-US" sz="300" dirty="0"/>
              <a:t>" = "</a:t>
            </a:r>
            <a:r>
              <a:rPr lang="en-US" sz="300" dirty="0" err="1"/>
              <a:t>AuditIfNotExists</a:t>
            </a:r>
            <a:r>
              <a:rPr lang="en-US" sz="300" dirty="0"/>
              <a:t>"</a:t>
            </a:r>
          </a:p>
          <a:p>
            <a:r>
              <a:rPr lang="en-US" sz="300" dirty="0"/>
              <a:t>	"identityRemoveExternalAccountWithOwnerPermissionsMonitoringEffect" = "</a:t>
            </a:r>
            <a:r>
              <a:rPr lang="en-US" sz="300" dirty="0" err="1"/>
              <a:t>AuditIfNotExists</a:t>
            </a:r>
            <a:r>
              <a:rPr lang="en-US" sz="300" dirty="0"/>
              <a:t>"</a:t>
            </a:r>
          </a:p>
          <a:p>
            <a:r>
              <a:rPr lang="en-US" sz="300" dirty="0"/>
              <a:t>	"identityRemoveExternalAccountWithWritePermissionsMonitoringEffect" = "</a:t>
            </a:r>
            <a:r>
              <a:rPr lang="en-US" sz="300" dirty="0" err="1"/>
              <a:t>AuditIfNotExists</a:t>
            </a:r>
            <a:r>
              <a:rPr lang="en-US" sz="300" dirty="0"/>
              <a:t>"</a:t>
            </a:r>
          </a:p>
          <a:p>
            <a:r>
              <a:rPr lang="en-US" sz="300" dirty="0"/>
              <a:t>	"identityRemoveExternalAccountWithReadPermissionsMonitoringEffect" = "</a:t>
            </a:r>
            <a:r>
              <a:rPr lang="en-US" sz="300" dirty="0" err="1"/>
              <a:t>AuditIfNotExists</a:t>
            </a:r>
            <a:r>
              <a:rPr lang="en-US" sz="300" dirty="0"/>
              <a:t>"</a:t>
            </a:r>
          </a:p>
          <a:p>
            <a:r>
              <a:rPr lang="en-US" sz="300" dirty="0"/>
              <a:t>}</a:t>
            </a:r>
          </a:p>
          <a:p>
            <a:r>
              <a:rPr lang="en-US" sz="2000" dirty="0"/>
              <a:t>$</a:t>
            </a:r>
            <a:r>
              <a:rPr lang="en-US" sz="2000" dirty="0" err="1"/>
              <a:t>ASCPolicy</a:t>
            </a:r>
            <a:r>
              <a:rPr lang="en-US" sz="2000" dirty="0"/>
              <a:t> = Get-</a:t>
            </a:r>
            <a:r>
              <a:rPr lang="en-US" sz="2000" dirty="0" err="1"/>
              <a:t>AzureRmPolicySetDefinition</a:t>
            </a:r>
            <a:r>
              <a:rPr lang="en-US" sz="2000" dirty="0"/>
              <a:t> | where {$_.</a:t>
            </a:r>
            <a:r>
              <a:rPr lang="en-US" sz="2000" dirty="0" err="1"/>
              <a:t>Properties.Displayname</a:t>
            </a:r>
            <a:r>
              <a:rPr lang="en-US" sz="2000" dirty="0"/>
              <a:t> -eq "[Preview]: Enable Monitoring in Azure Security Center"}</a:t>
            </a:r>
          </a:p>
          <a:p>
            <a:r>
              <a:rPr lang="en-US" sz="2000" dirty="0"/>
              <a:t>New-</a:t>
            </a:r>
            <a:r>
              <a:rPr lang="en-US" sz="2000" dirty="0" err="1"/>
              <a:t>AzureRmPolicyAssignment</a:t>
            </a:r>
            <a:r>
              <a:rPr lang="en-US" sz="2000" dirty="0"/>
              <a:t> -Name "</a:t>
            </a:r>
            <a:r>
              <a:rPr lang="en-US" sz="2000" dirty="0" err="1"/>
              <a:t>EnableASC</a:t>
            </a:r>
            <a:r>
              <a:rPr lang="en-US" sz="2000" dirty="0"/>
              <a:t>" -DisplayName "Enable Azure Security Center" -Scope $</a:t>
            </a:r>
            <a:r>
              <a:rPr lang="en-US" sz="2000" dirty="0" err="1"/>
              <a:t>MG.Id</a:t>
            </a:r>
            <a:r>
              <a:rPr lang="en-US" sz="2000" dirty="0"/>
              <a:t> -</a:t>
            </a:r>
            <a:r>
              <a:rPr lang="en-US" sz="2000" dirty="0" err="1"/>
              <a:t>PolicySetDefinition</a:t>
            </a:r>
            <a:r>
              <a:rPr lang="en-US" sz="2000" dirty="0"/>
              <a:t> $</a:t>
            </a:r>
            <a:r>
              <a:rPr lang="en-US" sz="2000" dirty="0" err="1"/>
              <a:t>ASCPolicy</a:t>
            </a:r>
            <a:r>
              <a:rPr lang="en-US" sz="2000" dirty="0"/>
              <a:t> -</a:t>
            </a:r>
            <a:r>
              <a:rPr lang="en-US" sz="2000" dirty="0" err="1"/>
              <a:t>PolicyParameterObject</a:t>
            </a:r>
            <a:r>
              <a:rPr lang="en-US" sz="2000" dirty="0"/>
              <a:t> $Settings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944052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1" end="6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2" end="6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PowerShell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88263" y="1297896"/>
            <a:ext cx="11018520" cy="24929902"/>
          </a:xfrm>
        </p:spPr>
        <p:txBody>
          <a:bodyPr/>
          <a:lstStyle/>
          <a:p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$Settings = @{</a:t>
            </a:r>
          </a:p>
          <a:p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	"</a:t>
            </a:r>
            <a:r>
              <a:rPr lang="en-US" sz="20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systemUpdatesMonitoringEffect</a:t>
            </a: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" = "</a:t>
            </a:r>
            <a:r>
              <a:rPr lang="en-US" sz="20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AuditIfNotExists</a:t>
            </a: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"</a:t>
            </a:r>
          </a:p>
          <a:p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	"</a:t>
            </a:r>
            <a:r>
              <a:rPr lang="en-US" sz="20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systemConfigurationsMonitoringEffect</a:t>
            </a: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" = "</a:t>
            </a:r>
            <a:r>
              <a:rPr lang="en-US" sz="20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AuditIfNotExists</a:t>
            </a: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"</a:t>
            </a:r>
          </a:p>
          <a:p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	"</a:t>
            </a:r>
            <a:r>
              <a:rPr lang="en-US" sz="20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endpointProtectionMonitoringEffect</a:t>
            </a: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" = "</a:t>
            </a:r>
            <a:r>
              <a:rPr lang="en-US" sz="20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AuditIfNotExists</a:t>
            </a: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"</a:t>
            </a:r>
          </a:p>
          <a:p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	"</a:t>
            </a:r>
            <a:r>
              <a:rPr lang="en-US" sz="20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diskEncryptionMonitoringEffect</a:t>
            </a: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" = "</a:t>
            </a:r>
            <a:r>
              <a:rPr lang="en-US" sz="20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AuditIfNotExists</a:t>
            </a: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"</a:t>
            </a:r>
          </a:p>
          <a:p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	"</a:t>
            </a:r>
            <a:r>
              <a:rPr lang="en-US" sz="20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networkSecurityGroupsMonitoringEffect</a:t>
            </a: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" = "</a:t>
            </a:r>
            <a:r>
              <a:rPr lang="en-US" sz="20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AuditIfNotExists</a:t>
            </a: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"</a:t>
            </a:r>
          </a:p>
          <a:p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	"</a:t>
            </a:r>
            <a:r>
              <a:rPr lang="en-US" sz="20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webApplicationFirewallMonitoringEffect</a:t>
            </a: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" = "</a:t>
            </a:r>
            <a:r>
              <a:rPr lang="en-US" sz="20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AuditIfNotExists</a:t>
            </a: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"</a:t>
            </a:r>
          </a:p>
          <a:p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	"</a:t>
            </a:r>
            <a:r>
              <a:rPr lang="en-US" sz="20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nextGenerationFirewallMonitoringEffect</a:t>
            </a: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" = "</a:t>
            </a:r>
            <a:r>
              <a:rPr lang="en-US" sz="20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AuditIfNotExists</a:t>
            </a: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"</a:t>
            </a:r>
          </a:p>
          <a:p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	"</a:t>
            </a:r>
            <a:r>
              <a:rPr lang="en-US" sz="20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vulnerabilityAssesmentMonitoringEffect</a:t>
            </a: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" = "</a:t>
            </a:r>
            <a:r>
              <a:rPr lang="en-US" sz="20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AuditIfNotExists</a:t>
            </a: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"</a:t>
            </a:r>
          </a:p>
          <a:p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	"</a:t>
            </a:r>
            <a:r>
              <a:rPr lang="en-US" sz="20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storageEncryptionMonitoringEffect</a:t>
            </a: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" = "Audit"</a:t>
            </a:r>
          </a:p>
          <a:p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	"</a:t>
            </a:r>
            <a:r>
              <a:rPr lang="en-US" sz="20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jitNetworkAccessMonitoringEffect</a:t>
            </a: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" = "</a:t>
            </a:r>
            <a:r>
              <a:rPr lang="en-US" sz="20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AuditIfNotExists</a:t>
            </a: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"</a:t>
            </a:r>
          </a:p>
          <a:p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	"</a:t>
            </a:r>
            <a:r>
              <a:rPr lang="en-US" sz="20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adaptiveApplicationControlsMonitoringEffect</a:t>
            </a: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" = "</a:t>
            </a:r>
            <a:r>
              <a:rPr lang="en-US" sz="20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AuditIfNotExists</a:t>
            </a: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"</a:t>
            </a:r>
          </a:p>
          <a:p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	"</a:t>
            </a:r>
            <a:r>
              <a:rPr lang="en-US" sz="20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sqlAuditingMonitoringEffect</a:t>
            </a: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" = "</a:t>
            </a:r>
            <a:r>
              <a:rPr lang="en-US" sz="20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AuditIfNotExists</a:t>
            </a: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"</a:t>
            </a:r>
          </a:p>
          <a:p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	"</a:t>
            </a:r>
            <a:r>
              <a:rPr lang="en-US" sz="20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sqlEncryptionMonitoringEffect</a:t>
            </a: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" = "</a:t>
            </a:r>
            <a:r>
              <a:rPr lang="en-US" sz="20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AuditIfNotExists</a:t>
            </a: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"</a:t>
            </a:r>
          </a:p>
          <a:p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	"</a:t>
            </a:r>
            <a:r>
              <a:rPr lang="en-US" sz="20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diagnosticsLogsInAppServiceMonitoringEffect</a:t>
            </a: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" = "Audit"</a:t>
            </a:r>
          </a:p>
          <a:p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	"</a:t>
            </a:r>
            <a:r>
              <a:rPr lang="en-US" sz="20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encryptionOfAutomationAccountMonitoringEffect</a:t>
            </a: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" = "Audit"</a:t>
            </a:r>
          </a:p>
          <a:p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	"</a:t>
            </a:r>
            <a:r>
              <a:rPr lang="en-US" sz="20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diagnosticsLogsInBatchAccountMonitoringEffect</a:t>
            </a: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" = "</a:t>
            </a:r>
            <a:r>
              <a:rPr lang="en-US" sz="20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AuditIfNotExists</a:t>
            </a: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"</a:t>
            </a:r>
          </a:p>
          <a:p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	"</a:t>
            </a:r>
            <a:r>
              <a:rPr lang="en-US" sz="20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diagnosticsLogsInBatchAccountRetentionDays</a:t>
            </a: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" = "365"</a:t>
            </a:r>
          </a:p>
          <a:p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	"</a:t>
            </a:r>
            <a:r>
              <a:rPr lang="en-US" sz="20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metricAlertsInBatchAccountMonitoringEffect</a:t>
            </a: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" = "</a:t>
            </a:r>
            <a:r>
              <a:rPr lang="en-US" sz="20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AuditIfNotExists</a:t>
            </a: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"</a:t>
            </a:r>
          </a:p>
          <a:p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	"</a:t>
            </a:r>
            <a:r>
              <a:rPr lang="en-US" sz="20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classicComputeVMsMonitoringEffect</a:t>
            </a: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" = "Audit"</a:t>
            </a:r>
          </a:p>
          <a:p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	"</a:t>
            </a:r>
            <a:r>
              <a:rPr lang="en-US" sz="20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classicStorageAccountsMonitoringEffect</a:t>
            </a: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" = "Audit"</a:t>
            </a:r>
          </a:p>
          <a:p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	"</a:t>
            </a:r>
            <a:r>
              <a:rPr lang="en-US" sz="20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diagnosticsLogsInDataLakeAnalyticsMonitoringEffect</a:t>
            </a: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" = "</a:t>
            </a:r>
            <a:r>
              <a:rPr lang="en-US" sz="20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AuditIfNotExists</a:t>
            </a: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"</a:t>
            </a:r>
          </a:p>
          <a:p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	"</a:t>
            </a:r>
            <a:r>
              <a:rPr lang="en-US" sz="20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diagnosticsLogsInDataLakeAnalyticsRetentionDays</a:t>
            </a: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" = "Audit"</a:t>
            </a:r>
          </a:p>
          <a:p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	"</a:t>
            </a:r>
            <a:r>
              <a:rPr lang="en-US" sz="20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diagnosticsLogsInDataLakeStoreMonitoringEffect</a:t>
            </a: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" = "</a:t>
            </a:r>
            <a:r>
              <a:rPr lang="en-US" sz="20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AuditIfNotExists</a:t>
            </a: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"</a:t>
            </a:r>
          </a:p>
          <a:p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	"</a:t>
            </a:r>
            <a:r>
              <a:rPr lang="en-US" sz="20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diagnosticsLogsInDataLakeStoreRetentionDays</a:t>
            </a: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" = "Audit"</a:t>
            </a:r>
          </a:p>
          <a:p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	"</a:t>
            </a:r>
            <a:r>
              <a:rPr lang="en-US" sz="20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diagnosticsLogsInEventHubMonitoringEffect</a:t>
            </a: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" = "</a:t>
            </a:r>
            <a:r>
              <a:rPr lang="en-US" sz="20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AuditIfNotExists</a:t>
            </a: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"</a:t>
            </a:r>
          </a:p>
          <a:p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	"</a:t>
            </a:r>
            <a:r>
              <a:rPr lang="en-US" sz="20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diagnosticsLogsInEventHubRetentionDays</a:t>
            </a: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" = "Audit"</a:t>
            </a:r>
          </a:p>
          <a:p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	"</a:t>
            </a:r>
            <a:r>
              <a:rPr lang="en-US" sz="20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diagnosticsLogsInKeyVaultMonitoringEffect</a:t>
            </a: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" = "</a:t>
            </a:r>
            <a:r>
              <a:rPr lang="en-US" sz="20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AuditIfNotExists</a:t>
            </a: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"</a:t>
            </a:r>
          </a:p>
          <a:p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	"</a:t>
            </a:r>
            <a:r>
              <a:rPr lang="en-US" sz="20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diagnosticsLogsInKeyVaultRetentionDays</a:t>
            </a: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" = "365"</a:t>
            </a:r>
          </a:p>
          <a:p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	"</a:t>
            </a:r>
            <a:r>
              <a:rPr lang="en-US" sz="20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diagnosticsLogsInLogicAppsMonitoringEffect</a:t>
            </a: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" = "</a:t>
            </a:r>
            <a:r>
              <a:rPr lang="en-US" sz="20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AuditIfNotExists</a:t>
            </a: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"</a:t>
            </a:r>
          </a:p>
          <a:p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	"</a:t>
            </a:r>
            <a:r>
              <a:rPr lang="en-US" sz="20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diagnosticsLogsInLogicAppsRetentionDays</a:t>
            </a: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" = "365"</a:t>
            </a:r>
          </a:p>
          <a:p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	"</a:t>
            </a:r>
            <a:r>
              <a:rPr lang="en-US" sz="20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diagnosticsLogsInRedisCacheMonitoringEffect</a:t>
            </a: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" = "Audit"</a:t>
            </a:r>
          </a:p>
          <a:p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	"</a:t>
            </a:r>
            <a:r>
              <a:rPr lang="en-US" sz="20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diagnosticsLogsInSearchServiceMonitoringEffect</a:t>
            </a: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" = "</a:t>
            </a:r>
            <a:r>
              <a:rPr lang="en-US" sz="20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AuditIfNotExists</a:t>
            </a: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"</a:t>
            </a:r>
          </a:p>
          <a:p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	"</a:t>
            </a:r>
            <a:r>
              <a:rPr lang="en-US" sz="20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diagnosticsLogsInSearchServiceRetentionDays</a:t>
            </a: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" = "365"</a:t>
            </a:r>
          </a:p>
          <a:p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	"</a:t>
            </a:r>
            <a:r>
              <a:rPr lang="en-US" sz="20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aadAuthenticationInServiceFabricMonitoringEffect</a:t>
            </a: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" = "Audit"</a:t>
            </a:r>
          </a:p>
          <a:p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	"</a:t>
            </a:r>
            <a:r>
              <a:rPr lang="en-US" sz="20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clusterProtectionLevelInServiceFabricMonitoringEffect</a:t>
            </a: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" = "Audit"</a:t>
            </a:r>
          </a:p>
          <a:p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	"</a:t>
            </a:r>
            <a:r>
              <a:rPr lang="en-US" sz="20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diagnosticsLogsInServiceBusMonitoringEffect</a:t>
            </a: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" = "</a:t>
            </a:r>
            <a:r>
              <a:rPr lang="en-US" sz="20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AuditIfNotExists</a:t>
            </a: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"</a:t>
            </a:r>
          </a:p>
          <a:p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	"</a:t>
            </a:r>
            <a:r>
              <a:rPr lang="en-US" sz="20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diagnosticsLogsInServiceBusRetentionDays</a:t>
            </a: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" = "365"</a:t>
            </a:r>
          </a:p>
          <a:p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	"</a:t>
            </a:r>
            <a:r>
              <a:rPr lang="en-US" sz="20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namespaceAuthorizationRulesInServiceBusMonitoringEffect</a:t>
            </a: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" = "Audit"</a:t>
            </a:r>
          </a:p>
          <a:p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	"</a:t>
            </a:r>
            <a:r>
              <a:rPr lang="en-US" sz="20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aadAuthenticationInSqlServerMonitoringEffect</a:t>
            </a: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" = "</a:t>
            </a:r>
            <a:r>
              <a:rPr lang="en-US" sz="20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AuditIfNotExists</a:t>
            </a: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"</a:t>
            </a:r>
          </a:p>
          <a:p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	"</a:t>
            </a:r>
            <a:r>
              <a:rPr lang="en-US" sz="20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secureTransferToStorageAccountMonitoringEffect</a:t>
            </a: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" = "Audit"</a:t>
            </a:r>
          </a:p>
          <a:p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	"</a:t>
            </a:r>
            <a:r>
              <a:rPr lang="en-US" sz="20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diagnosticsLogsInStreamAnalyticsMonitoringEffect</a:t>
            </a: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" = "</a:t>
            </a:r>
            <a:r>
              <a:rPr lang="en-US" sz="20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AuditIfNotExists</a:t>
            </a: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"</a:t>
            </a:r>
          </a:p>
          <a:p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	"</a:t>
            </a:r>
            <a:r>
              <a:rPr lang="en-US" sz="20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diagnosticsLogsInStreamAnalyticsRetentionDays</a:t>
            </a: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" = "365"</a:t>
            </a:r>
          </a:p>
          <a:p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	"</a:t>
            </a:r>
            <a:r>
              <a:rPr lang="en-US" sz="20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useRbacRulesMonitoringEffect</a:t>
            </a: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" = "Audit"</a:t>
            </a:r>
          </a:p>
          <a:p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	"</a:t>
            </a:r>
            <a:r>
              <a:rPr lang="en-US" sz="20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disableUnrestrictedNetworkToStorageAccountMonitoringEffect</a:t>
            </a: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" = "Audit"</a:t>
            </a:r>
          </a:p>
          <a:p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	"</a:t>
            </a:r>
            <a:r>
              <a:rPr lang="en-US" sz="20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diagnosticsLogsInServiceFabricMonitoringEffect</a:t>
            </a: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" = "</a:t>
            </a:r>
            <a:r>
              <a:rPr lang="en-US" sz="20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AuditIfNotExists</a:t>
            </a: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"</a:t>
            </a:r>
          </a:p>
          <a:p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	"</a:t>
            </a:r>
            <a:r>
              <a:rPr lang="en-US" sz="20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accessRulesInEventHubNamespaceMonitoringEffect</a:t>
            </a: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" = "Audit"</a:t>
            </a:r>
          </a:p>
          <a:p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	"</a:t>
            </a:r>
            <a:r>
              <a:rPr lang="en-US" sz="20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accessRulesInEventHubMonitoringEffect</a:t>
            </a: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" = "</a:t>
            </a:r>
            <a:r>
              <a:rPr lang="en-US" sz="20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AuditIfNotExists</a:t>
            </a: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"</a:t>
            </a:r>
          </a:p>
          <a:p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	"</a:t>
            </a:r>
            <a:r>
              <a:rPr lang="en-US" sz="20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sqlDbVulnerabilityAssesmentMonitoringEffect</a:t>
            </a: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" = "</a:t>
            </a:r>
            <a:r>
              <a:rPr lang="en-US" sz="20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AuditIfNotExists</a:t>
            </a: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"</a:t>
            </a:r>
          </a:p>
          <a:p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	"</a:t>
            </a:r>
            <a:r>
              <a:rPr lang="en-US" sz="20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identityDesignateLessThanOwnersMonitoringEffect</a:t>
            </a: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" = "</a:t>
            </a:r>
            <a:r>
              <a:rPr lang="en-US" sz="20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AuditIfNotExists</a:t>
            </a: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"</a:t>
            </a:r>
          </a:p>
          <a:p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	"</a:t>
            </a:r>
            <a:r>
              <a:rPr lang="en-US" sz="20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identityDesignateMoreThanOneOwnerMonitoringEffect</a:t>
            </a: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" = "</a:t>
            </a:r>
            <a:r>
              <a:rPr lang="en-US" sz="20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AuditIfNotExists</a:t>
            </a: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"</a:t>
            </a:r>
          </a:p>
          <a:p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	"</a:t>
            </a:r>
            <a:r>
              <a:rPr lang="en-US" sz="20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identityEnableMFAForOwnerPermissionsMonitoringEffect</a:t>
            </a: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" = "</a:t>
            </a:r>
            <a:r>
              <a:rPr lang="en-US" sz="20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AuditIfNotExists</a:t>
            </a: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"</a:t>
            </a:r>
          </a:p>
          <a:p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	"</a:t>
            </a:r>
            <a:r>
              <a:rPr lang="en-US" sz="20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identityEnableMFAForWritePermissionsMonitoringEffect</a:t>
            </a: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" = "</a:t>
            </a:r>
            <a:r>
              <a:rPr lang="en-US" sz="20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AuditIfNotExists</a:t>
            </a: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"</a:t>
            </a:r>
          </a:p>
          <a:p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	"</a:t>
            </a:r>
            <a:r>
              <a:rPr lang="en-US" sz="20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identityEnableMFAForReadPermissionsMonitoringEffect</a:t>
            </a: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" = "</a:t>
            </a:r>
            <a:r>
              <a:rPr lang="en-US" sz="20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AuditIfNotExists</a:t>
            </a: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"</a:t>
            </a:r>
          </a:p>
          <a:p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	"identityRemoveDeprecatedAccountWithOwnerPermissionsMonitoringEffect" = "</a:t>
            </a:r>
            <a:r>
              <a:rPr lang="en-US" sz="20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AuditIfNotExists</a:t>
            </a: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"</a:t>
            </a:r>
          </a:p>
          <a:p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	"</a:t>
            </a:r>
            <a:r>
              <a:rPr lang="en-US" sz="20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identityRemoveDeprecatedAccountMonitoringEffect</a:t>
            </a: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" = "</a:t>
            </a:r>
            <a:r>
              <a:rPr lang="en-US" sz="20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AuditIfNotExists</a:t>
            </a: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"</a:t>
            </a:r>
          </a:p>
          <a:p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	"identityRemoveExternalAccountWithOwnerPermissionsMonitoringEffect" = "</a:t>
            </a:r>
            <a:r>
              <a:rPr lang="en-US" sz="20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AuditIfNotExists</a:t>
            </a: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"</a:t>
            </a:r>
          </a:p>
          <a:p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	"identityRemoveExternalAccountWithWritePermissionsMonitoringEffect" = "</a:t>
            </a:r>
            <a:r>
              <a:rPr lang="en-US" sz="20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AuditIfNotExists</a:t>
            </a: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"</a:t>
            </a:r>
          </a:p>
          <a:p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	"identityRemoveExternalAccountWithReadPermissionsMonitoringEffect" = "</a:t>
            </a:r>
            <a:r>
              <a:rPr lang="en-US" sz="20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AuditIfNotExists</a:t>
            </a: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"</a:t>
            </a:r>
          </a:p>
          <a:p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}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244500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5216" y="2537210"/>
            <a:ext cx="6400800" cy="997196"/>
          </a:xfrm>
        </p:spPr>
        <p:txBody>
          <a:bodyPr/>
          <a:lstStyle/>
          <a:p>
            <a:r>
              <a:rPr lang="en-US" dirty="0"/>
              <a:t>Triggering automation from security alerts</a:t>
            </a:r>
          </a:p>
        </p:txBody>
      </p:sp>
    </p:spTree>
    <p:extLst>
      <p:ext uri="{BB962C8B-B14F-4D97-AF65-F5344CB8AC3E}">
        <p14:creationId xmlns:p14="http://schemas.microsoft.com/office/powerpoint/2010/main" val="3973624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Security Center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585323"/>
          </a:xfrm>
        </p:spPr>
        <p:txBody>
          <a:bodyPr/>
          <a:lstStyle/>
          <a:p>
            <a:r>
              <a:rPr lang="en-US" dirty="0"/>
              <a:t>Microsoft cloud workload protection platform to address the unique security requirements of Azure workloads and data center architectures that span on-premises and public cloud environments.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Provide a secure migration path to Azure for enterprises both exploring Azure or going “all in”.</a:t>
            </a:r>
          </a:p>
        </p:txBody>
      </p:sp>
      <p:pic>
        <p:nvPicPr>
          <p:cNvPr id="4" name="Picture 2" descr="Image result for azure security center">
            <a:extLst>
              <a:ext uri="{FF2B5EF4-FFF2-40B4-BE49-F238E27FC236}">
                <a16:creationId xmlns:a16="http://schemas.microsoft.com/office/drawing/2014/main" id="{1EFADB11-4FB8-4BF1-81DF-D8D4112AFC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1529" y="5721531"/>
            <a:ext cx="1877693" cy="985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6335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4="http://schemas.microsoft.com/office/drawing/2010/main" xmlns:a16="http://schemas.microsoft.com/office/drawing/2014/main"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1107996"/>
          </a:xfrm>
        </p:spPr>
        <p:txBody>
          <a:bodyPr/>
          <a:lstStyle/>
          <a:p>
            <a:r>
              <a:rPr lang="en-US" dirty="0"/>
              <a:t>Automating </a:t>
            </a:r>
            <a:br>
              <a:rPr lang="en-US" dirty="0"/>
            </a:br>
            <a:r>
              <a:rPr lang="en-US" dirty="0"/>
              <a:t>Response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1982081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2 Options:</a:t>
            </a:r>
          </a:p>
          <a:p>
            <a:r>
              <a:rPr lang="en-US" dirty="0"/>
              <a:t>Logic Apps</a:t>
            </a:r>
          </a:p>
          <a:p>
            <a:r>
              <a:rPr lang="en-US" dirty="0"/>
              <a:t>	Interactive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6CA3BF9-8E23-40D7-BB7E-8C619FB62B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1556" y="0"/>
            <a:ext cx="8210094" cy="5506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590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6="http://schemas.microsoft.com/office/drawing/2014/main"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1107996"/>
          </a:xfrm>
        </p:spPr>
        <p:txBody>
          <a:bodyPr/>
          <a:lstStyle/>
          <a:p>
            <a:r>
              <a:rPr lang="en-US" dirty="0"/>
              <a:t>Automating </a:t>
            </a:r>
            <a:br>
              <a:rPr lang="en-US" dirty="0"/>
            </a:br>
            <a:r>
              <a:rPr lang="en-US" dirty="0"/>
              <a:t>Response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1982081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2 Options:</a:t>
            </a:r>
          </a:p>
          <a:p>
            <a:r>
              <a:rPr lang="en-US" dirty="0"/>
              <a:t>Logic Apps</a:t>
            </a:r>
          </a:p>
          <a:p>
            <a:r>
              <a:rPr lang="en-US" dirty="0"/>
              <a:t>	Interactive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BA90E5-340E-47E5-9CC2-6A0D096735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9107" y="734199"/>
            <a:ext cx="6057143" cy="42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613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6="http://schemas.microsoft.com/office/drawing/2014/main"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1107996"/>
          </a:xfrm>
        </p:spPr>
        <p:txBody>
          <a:bodyPr/>
          <a:lstStyle/>
          <a:p>
            <a:r>
              <a:rPr lang="en-US" dirty="0"/>
              <a:t>Automating </a:t>
            </a:r>
            <a:br>
              <a:rPr lang="en-US" dirty="0"/>
            </a:br>
            <a:r>
              <a:rPr lang="en-US" dirty="0"/>
              <a:t>Response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3016210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2 Options</a:t>
            </a:r>
          </a:p>
          <a:p>
            <a:r>
              <a:rPr lang="en-US" dirty="0"/>
              <a:t>Logic Apps</a:t>
            </a:r>
          </a:p>
          <a:p>
            <a:r>
              <a:rPr lang="en-US" dirty="0"/>
              <a:t>	Interactive</a:t>
            </a:r>
          </a:p>
          <a:p>
            <a:r>
              <a:rPr lang="en-US" dirty="0"/>
              <a:t>Azure Monitor Alerts</a:t>
            </a:r>
          </a:p>
          <a:p>
            <a:r>
              <a:rPr lang="en-US" dirty="0"/>
              <a:t>	Automatic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9F90ED5-86D2-4720-8FEB-A4AF60E1C0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116" y="4555752"/>
            <a:ext cx="10390540" cy="835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28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6="http://schemas.microsoft.com/office/drawing/2014/main"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1107996"/>
          </a:xfrm>
        </p:spPr>
        <p:txBody>
          <a:bodyPr/>
          <a:lstStyle/>
          <a:p>
            <a:r>
              <a:rPr lang="en-US" dirty="0"/>
              <a:t>Automating </a:t>
            </a:r>
            <a:br>
              <a:rPr lang="en-US" dirty="0"/>
            </a:br>
            <a:r>
              <a:rPr lang="en-US" dirty="0"/>
              <a:t>Response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3016210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2 Options</a:t>
            </a:r>
          </a:p>
          <a:p>
            <a:r>
              <a:rPr lang="en-US" dirty="0"/>
              <a:t>Logic Apps</a:t>
            </a:r>
          </a:p>
          <a:p>
            <a:r>
              <a:rPr lang="en-US" dirty="0"/>
              <a:t>	Interactive</a:t>
            </a:r>
          </a:p>
          <a:p>
            <a:r>
              <a:rPr lang="en-US" dirty="0"/>
              <a:t>Azure Monitor Alerts</a:t>
            </a:r>
          </a:p>
          <a:p>
            <a:r>
              <a:rPr lang="en-US" dirty="0"/>
              <a:t>	Automatic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EF64CF-AE11-4436-B20D-5C07EEE648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3400" y="317335"/>
            <a:ext cx="7665492" cy="6083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577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6="http://schemas.microsoft.com/office/drawing/2014/main"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1107996"/>
          </a:xfrm>
        </p:spPr>
        <p:txBody>
          <a:bodyPr/>
          <a:lstStyle/>
          <a:p>
            <a:r>
              <a:rPr lang="en-US" dirty="0"/>
              <a:t>Automating </a:t>
            </a:r>
            <a:br>
              <a:rPr lang="en-US" dirty="0"/>
            </a:br>
            <a:r>
              <a:rPr lang="en-US" dirty="0"/>
              <a:t>Response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3016210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2 Options</a:t>
            </a:r>
          </a:p>
          <a:p>
            <a:r>
              <a:rPr lang="en-US" dirty="0"/>
              <a:t>Logic Apps</a:t>
            </a:r>
          </a:p>
          <a:p>
            <a:r>
              <a:rPr lang="en-US" dirty="0"/>
              <a:t>	Interactive</a:t>
            </a:r>
          </a:p>
          <a:p>
            <a:r>
              <a:rPr lang="en-US" dirty="0"/>
              <a:t>Azure Monitor Alerts</a:t>
            </a:r>
          </a:p>
          <a:p>
            <a:r>
              <a:rPr lang="en-US" dirty="0"/>
              <a:t>	Automatic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1E58DC-8EFA-4102-B844-DA46BB2275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3475" y="52791"/>
            <a:ext cx="6393607" cy="6530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961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6="http://schemas.microsoft.com/office/drawing/2014/main"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Closing</a:t>
            </a:r>
          </a:p>
        </p:txBody>
      </p:sp>
    </p:spTree>
    <p:extLst>
      <p:ext uri="{BB962C8B-B14F-4D97-AF65-F5344CB8AC3E}">
        <p14:creationId xmlns:p14="http://schemas.microsoft.com/office/powerpoint/2010/main" val="2770531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29712E1E-E79C-484D-8ABD-D91FCEE6AA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3598770"/>
              </p:ext>
            </p:extLst>
          </p:nvPr>
        </p:nvGraphicFramePr>
        <p:xfrm>
          <a:off x="585217" y="1010230"/>
          <a:ext cx="11382496" cy="5405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5507">
                  <a:extLst>
                    <a:ext uri="{9D8B030D-6E8A-4147-A177-3AD203B41FA5}">
                      <a16:colId xmlns:a16="http://schemas.microsoft.com/office/drawing/2014/main" val="955831757"/>
                    </a:ext>
                  </a:extLst>
                </a:gridCol>
                <a:gridCol w="4496310">
                  <a:extLst>
                    <a:ext uri="{9D8B030D-6E8A-4147-A177-3AD203B41FA5}">
                      <a16:colId xmlns:a16="http://schemas.microsoft.com/office/drawing/2014/main" val="3821733458"/>
                    </a:ext>
                  </a:extLst>
                </a:gridCol>
                <a:gridCol w="4140679">
                  <a:extLst>
                    <a:ext uri="{9D8B030D-6E8A-4147-A177-3AD203B41FA5}">
                      <a16:colId xmlns:a16="http://schemas.microsoft.com/office/drawing/2014/main" val="22058150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Resource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Link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Comment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57212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Securing Azure reference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hlinkClick r:id="rId3"/>
                        </a:rPr>
                        <a:t>http://aka.ms/myasis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Definitive reference guide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89741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Azure security best practices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hlinkClick r:id="rId4"/>
                        </a:rPr>
                        <a:t>https://azure.microsoft.com/resources/security-best-practices-for-azure-solutions/</a:t>
                      </a:r>
                      <a:r>
                        <a:rPr lang="en-US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In-depth guidance for securing specific Azure workloads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82602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Creating compliant workloads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hlinkClick r:id="rId5"/>
                        </a:rPr>
                        <a:t>https://servicetrust.microsoft.com/ViewPage/BlueprintOverview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FedRAMP, NIST SP800, FFIEC, and more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3903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Getting started with Security Center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hlinkClick r:id="rId6"/>
                        </a:rPr>
                        <a:t>https://docs.microsoft.com/en-us/azure/security-center/security-center-get-started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47418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Security playbook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x-none" dirty="0">
                          <a:hlinkClick r:id="rId7"/>
                        </a:rPr>
                        <a:t>ASCPlaybooks </a:t>
                      </a:r>
                      <a:endParaRPr lang="x-non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Simulate  &amp; hunt threats, WAF playbooks &amp; more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12374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Azure templates for attack simulation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hlinkClick r:id="rId8"/>
                        </a:rPr>
                        <a:t>https://ASCPlaybooksSQLi</a:t>
                      </a:r>
                      <a:r>
                        <a:rPr lang="en-US" dirty="0"/>
                        <a:t> </a:t>
                      </a:r>
                    </a:p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hlinkClick r:id="rId9"/>
                        </a:rPr>
                        <a:t>https://ASCPlaybooksVAttack</a:t>
                      </a:r>
                      <a:r>
                        <a:rPr lang="en-US" dirty="0"/>
                        <a:t> </a:t>
                      </a:r>
                    </a:p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hlinkClick r:id="rId10"/>
                        </a:rPr>
                        <a:t>https://ASCPlaybooksXSS</a:t>
                      </a:r>
                      <a:r>
                        <a:rPr lang="en-US" dirty="0"/>
                        <a:t>  </a:t>
                      </a:r>
                    </a:p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hlinkClick r:id="rId11"/>
                        </a:rPr>
                        <a:t>https://ASCPlaybooksDDos</a:t>
                      </a:r>
                      <a:r>
                        <a:rPr lang="en-US" dirty="0"/>
                        <a:t> 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SQL injection, Virus, cross-site scripting, and DDoS playbooks </a:t>
                      </a:r>
                    </a:p>
                    <a:p>
                      <a:r>
                        <a:rPr lang="en-US" dirty="0"/>
                        <a:t>Credit:  </a:t>
                      </a:r>
                      <a:r>
                        <a:rPr lang="en-US" dirty="0" err="1"/>
                        <a:t>Avyan</a:t>
                      </a:r>
                      <a:r>
                        <a:rPr lang="en-US" dirty="0"/>
                        <a:t> consulting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9972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Security Center and </a:t>
                      </a:r>
                      <a:r>
                        <a:rPr lang="en-US" dirty="0" err="1"/>
                        <a:t>Powershell</a:t>
                      </a:r>
                      <a:r>
                        <a:rPr lang="en-US" dirty="0"/>
                        <a:t> samples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hlinkClick r:id="rId12"/>
                        </a:rPr>
                        <a:t>https://github.com/tianderturpijn/ASC</a:t>
                      </a:r>
                      <a:r>
                        <a:rPr lang="en-US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Common operations and ARM template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63800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56227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6="http://schemas.microsoft.com/office/drawing/2014/main"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58801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18A1E48-C74E-4B7C-95F4-2342DAC96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402" y="498928"/>
            <a:ext cx="3768898" cy="553998"/>
          </a:xfrm>
        </p:spPr>
        <p:txBody>
          <a:bodyPr/>
          <a:lstStyle/>
          <a:p>
            <a:r>
              <a:rPr lang="en-US" dirty="0"/>
              <a:t>What is CWPP?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03E4EA-274B-4BE4-9A52-00B5B2697A0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402" y="1274564"/>
            <a:ext cx="10157579" cy="3262432"/>
          </a:xfrm>
        </p:spPr>
        <p:txBody>
          <a:bodyPr vert="horz" wrap="square" lIns="0" tIns="0" rIns="0" bIns="0" rtlCol="0" anchor="t">
            <a:spAutoFit/>
          </a:bodyPr>
          <a:lstStyle/>
          <a:p>
            <a:pPr marL="342900" indent="-342900">
              <a:buFont typeface="Arial" panose="05000000000000000000" pitchFamily="2" charset="2"/>
              <a:buChar char="•"/>
            </a:pPr>
            <a:r>
              <a:rPr lang="en-US" dirty="0">
                <a:cs typeface="Segoe UI"/>
              </a:rPr>
              <a:t>Per Gartner</a:t>
            </a:r>
            <a:endParaRPr lang="en-US" dirty="0"/>
          </a:p>
          <a:p>
            <a:pPr marL="342900" indent="-342900">
              <a:buFont typeface="Arial" panose="05000000000000000000" pitchFamily="2" charset="2"/>
              <a:buChar char="•"/>
            </a:pPr>
            <a:r>
              <a:rPr lang="en-US" dirty="0"/>
              <a:t>Agent-based</a:t>
            </a:r>
            <a:endParaRPr lang="en-US" dirty="0">
              <a:cs typeface="Segoe UI"/>
            </a:endParaRPr>
          </a:p>
          <a:p>
            <a:pPr marL="342900" indent="-342900">
              <a:buFont typeface="Arial" panose="05000000000000000000" pitchFamily="2" charset="2"/>
              <a:buChar char="•"/>
            </a:pPr>
            <a:r>
              <a:rPr lang="en-US" dirty="0"/>
              <a:t>Server workload protection</a:t>
            </a:r>
          </a:p>
          <a:p>
            <a:pPr marL="342900" indent="-342900">
              <a:buFont typeface="Arial" panose="05000000000000000000" pitchFamily="2" charset="2"/>
              <a:buChar char="•"/>
            </a:pPr>
            <a:r>
              <a:rPr lang="en-US" dirty="0"/>
              <a:t>Hybrid data center architectures </a:t>
            </a:r>
          </a:p>
          <a:p>
            <a:pPr marL="342900" indent="-342900">
              <a:buFont typeface="Arial" panose="05000000000000000000" pitchFamily="2" charset="2"/>
              <a:buChar char="•"/>
            </a:pPr>
            <a:r>
              <a:rPr lang="en-US" dirty="0"/>
              <a:t>Physical and virtual machines (VMs)</a:t>
            </a:r>
          </a:p>
          <a:p>
            <a:pPr marL="342900" indent="-342900">
              <a:buFont typeface="Arial" panose="05000000000000000000" pitchFamily="2" charset="2"/>
              <a:buChar char="•"/>
            </a:pPr>
            <a:r>
              <a:rPr lang="en-US" dirty="0"/>
              <a:t>Multiple public cloud infrastructure as a service </a:t>
            </a:r>
          </a:p>
          <a:p>
            <a:pPr marL="342900" indent="-342900">
              <a:buFont typeface="Arial" panose="05000000000000000000" pitchFamily="2" charset="2"/>
              <a:buChar char="•"/>
            </a:pPr>
            <a:r>
              <a:rPr lang="en-US" dirty="0"/>
              <a:t>(IaaS) </a:t>
            </a:r>
          </a:p>
          <a:p>
            <a:pPr marL="342900" indent="-342900">
              <a:buFont typeface="Arial" panose="05000000000000000000" pitchFamily="2" charset="2"/>
              <a:buChar char="•"/>
            </a:pPr>
            <a:r>
              <a:rPr lang="en-US" dirty="0"/>
              <a:t>Ideally, container-based too</a:t>
            </a:r>
            <a:endParaRPr lang="en-US" dirty="0">
              <a:cs typeface="Segoe UI"/>
            </a:endParaRPr>
          </a:p>
          <a:p>
            <a:endParaRPr lang="en-US" dirty="0">
              <a:cs typeface="Segoe UI"/>
            </a:endParaRPr>
          </a:p>
        </p:txBody>
      </p:sp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66714259-E2D8-44D7-83A5-D3C18F0FAA49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/>
          <a:stretch>
            <a:fillRect/>
          </a:stretch>
        </p:blipFill>
        <p:spPr>
          <a:xfrm>
            <a:off x="6326847" y="772493"/>
            <a:ext cx="5696954" cy="4212466"/>
          </a:xfrm>
        </p:spPr>
      </p:pic>
    </p:spTree>
    <p:extLst>
      <p:ext uri="{BB962C8B-B14F-4D97-AF65-F5344CB8AC3E}">
        <p14:creationId xmlns:p14="http://schemas.microsoft.com/office/powerpoint/2010/main" val="3149300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6="http://schemas.microsoft.com/office/drawing/2014/main"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3AC8F46C-B740-4CFF-8DF8-A7393A09FDB3}"/>
              </a:ext>
            </a:extLst>
          </p:cNvPr>
          <p:cNvSpPr/>
          <p:nvPr/>
        </p:nvSpPr>
        <p:spPr bwMode="auto">
          <a:xfrm>
            <a:off x="1" y="2982396"/>
            <a:ext cx="12191999" cy="235369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1600" dirty="0"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E2ACB1-F966-4F45-A3B0-59E83E5A76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Improving security across hybrid cloud environments</a:t>
            </a:r>
            <a:endParaRPr lang="en-US" dirty="0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8E129C84-86D3-497F-83B8-B76BD4D1AD6E}"/>
              </a:ext>
            </a:extLst>
          </p:cNvPr>
          <p:cNvGrpSpPr/>
          <p:nvPr/>
        </p:nvGrpSpPr>
        <p:grpSpPr>
          <a:xfrm>
            <a:off x="4894515" y="3881034"/>
            <a:ext cx="2402969" cy="1065685"/>
            <a:chOff x="4894515" y="3881034"/>
            <a:chExt cx="2402969" cy="1065685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002CB25-7BEE-432C-83DE-DAA2CFC76E7D}"/>
                </a:ext>
              </a:extLst>
            </p:cNvPr>
            <p:cNvSpPr txBox="1"/>
            <p:nvPr/>
          </p:nvSpPr>
          <p:spPr>
            <a:xfrm>
              <a:off x="4894515" y="4669720"/>
              <a:ext cx="2402969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800" dirty="0">
                  <a:solidFill>
                    <a:schemeClr val="tx2"/>
                  </a:solidFill>
                  <a:latin typeface="+mj-lt"/>
                </a:rPr>
                <a:t>Protect against threats</a:t>
              </a:r>
            </a:p>
          </p:txBody>
        </p:sp>
        <p:sp>
          <p:nvSpPr>
            <p:cNvPr id="27" name="shield_3" title="Icon of a shield with an exclamation point inside">
              <a:extLst>
                <a:ext uri="{FF2B5EF4-FFF2-40B4-BE49-F238E27FC236}">
                  <a16:creationId xmlns:a16="http://schemas.microsoft.com/office/drawing/2014/main" id="{9414B7CB-30A8-4E9D-B9ED-D0271992205A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5836167" y="3881034"/>
              <a:ext cx="519664" cy="526688"/>
            </a:xfrm>
            <a:custGeom>
              <a:avLst/>
              <a:gdLst>
                <a:gd name="T0" fmla="*/ 55 w 322"/>
                <a:gd name="T1" fmla="*/ 246 h 329"/>
                <a:gd name="T2" fmla="*/ 4 w 322"/>
                <a:gd name="T3" fmla="*/ 101 h 329"/>
                <a:gd name="T4" fmla="*/ 4 w 322"/>
                <a:gd name="T5" fmla="*/ 44 h 329"/>
                <a:gd name="T6" fmla="*/ 72 w 322"/>
                <a:gd name="T7" fmla="*/ 34 h 329"/>
                <a:gd name="T8" fmla="*/ 161 w 322"/>
                <a:gd name="T9" fmla="*/ 0 h 329"/>
                <a:gd name="T10" fmla="*/ 250 w 322"/>
                <a:gd name="T11" fmla="*/ 34 h 329"/>
                <a:gd name="T12" fmla="*/ 318 w 322"/>
                <a:gd name="T13" fmla="*/ 44 h 329"/>
                <a:gd name="T14" fmla="*/ 318 w 322"/>
                <a:gd name="T15" fmla="*/ 101 h 329"/>
                <a:gd name="T16" fmla="*/ 267 w 322"/>
                <a:gd name="T17" fmla="*/ 246 h 329"/>
                <a:gd name="T18" fmla="*/ 161 w 322"/>
                <a:gd name="T19" fmla="*/ 329 h 329"/>
                <a:gd name="T20" fmla="*/ 55 w 322"/>
                <a:gd name="T21" fmla="*/ 246 h 329"/>
                <a:gd name="T22" fmla="*/ 161 w 322"/>
                <a:gd name="T23" fmla="*/ 53 h 329"/>
                <a:gd name="T24" fmla="*/ 161 w 322"/>
                <a:gd name="T25" fmla="*/ 207 h 329"/>
                <a:gd name="T26" fmla="*/ 161 w 322"/>
                <a:gd name="T27" fmla="*/ 231 h 329"/>
                <a:gd name="T28" fmla="*/ 161 w 322"/>
                <a:gd name="T29" fmla="*/ 251 h 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22" h="329">
                  <a:moveTo>
                    <a:pt x="55" y="246"/>
                  </a:moveTo>
                  <a:cubicBezTo>
                    <a:pt x="0" y="179"/>
                    <a:pt x="4" y="101"/>
                    <a:pt x="4" y="101"/>
                  </a:cubicBezTo>
                  <a:cubicBezTo>
                    <a:pt x="4" y="44"/>
                    <a:pt x="4" y="44"/>
                    <a:pt x="4" y="44"/>
                  </a:cubicBezTo>
                  <a:cubicBezTo>
                    <a:pt x="4" y="44"/>
                    <a:pt x="38" y="45"/>
                    <a:pt x="72" y="34"/>
                  </a:cubicBezTo>
                  <a:cubicBezTo>
                    <a:pt x="107" y="22"/>
                    <a:pt x="124" y="0"/>
                    <a:pt x="161" y="0"/>
                  </a:cubicBezTo>
                  <a:cubicBezTo>
                    <a:pt x="198" y="0"/>
                    <a:pt x="215" y="22"/>
                    <a:pt x="250" y="34"/>
                  </a:cubicBezTo>
                  <a:cubicBezTo>
                    <a:pt x="284" y="45"/>
                    <a:pt x="318" y="44"/>
                    <a:pt x="318" y="44"/>
                  </a:cubicBezTo>
                  <a:cubicBezTo>
                    <a:pt x="318" y="101"/>
                    <a:pt x="318" y="101"/>
                    <a:pt x="318" y="101"/>
                  </a:cubicBezTo>
                  <a:cubicBezTo>
                    <a:pt x="318" y="101"/>
                    <a:pt x="322" y="179"/>
                    <a:pt x="267" y="246"/>
                  </a:cubicBezTo>
                  <a:cubicBezTo>
                    <a:pt x="234" y="286"/>
                    <a:pt x="161" y="329"/>
                    <a:pt x="161" y="329"/>
                  </a:cubicBezTo>
                  <a:cubicBezTo>
                    <a:pt x="161" y="329"/>
                    <a:pt x="88" y="286"/>
                    <a:pt x="55" y="246"/>
                  </a:cubicBezTo>
                  <a:close/>
                  <a:moveTo>
                    <a:pt x="161" y="53"/>
                  </a:moveTo>
                  <a:cubicBezTo>
                    <a:pt x="161" y="207"/>
                    <a:pt x="161" y="207"/>
                    <a:pt x="161" y="207"/>
                  </a:cubicBezTo>
                  <a:moveTo>
                    <a:pt x="161" y="231"/>
                  </a:moveTo>
                  <a:cubicBezTo>
                    <a:pt x="161" y="251"/>
                    <a:pt x="161" y="251"/>
                    <a:pt x="161" y="251"/>
                  </a:cubicBezTo>
                </a:path>
              </a:pathLst>
            </a:custGeom>
            <a:noFill/>
            <a:ln w="19050" cap="sq">
              <a:solidFill>
                <a:schemeClr val="tx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>
                <a:latin typeface="+mj-lt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6E495F3D-7B83-4471-9647-1CC18A0B945F}"/>
              </a:ext>
            </a:extLst>
          </p:cNvPr>
          <p:cNvGrpSpPr/>
          <p:nvPr/>
        </p:nvGrpSpPr>
        <p:grpSpPr>
          <a:xfrm>
            <a:off x="9107550" y="3777396"/>
            <a:ext cx="2288807" cy="1169323"/>
            <a:chOff x="4959349" y="4820797"/>
            <a:chExt cx="2288807" cy="1169323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D17A94D-1AB9-4095-82E3-F2BA8E4ACC6C}"/>
                </a:ext>
              </a:extLst>
            </p:cNvPr>
            <p:cNvSpPr txBox="1"/>
            <p:nvPr/>
          </p:nvSpPr>
          <p:spPr>
            <a:xfrm>
              <a:off x="4959349" y="5713121"/>
              <a:ext cx="2288807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800" dirty="0">
                  <a:solidFill>
                    <a:schemeClr val="tx2"/>
                  </a:solidFill>
                  <a:latin typeface="+mj-lt"/>
                </a:rPr>
                <a:t>Get secure faster</a:t>
              </a: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B3DFCEA3-4BEA-423C-9597-393683EE9E5D}"/>
                </a:ext>
              </a:extLst>
            </p:cNvPr>
            <p:cNvGrpSpPr/>
            <p:nvPr/>
          </p:nvGrpSpPr>
          <p:grpSpPr>
            <a:xfrm>
              <a:off x="5562129" y="4820797"/>
              <a:ext cx="767121" cy="630326"/>
              <a:chOff x="6278137" y="4876137"/>
              <a:chExt cx="767121" cy="630326"/>
            </a:xfrm>
          </p:grpSpPr>
          <p:sp>
            <p:nvSpPr>
              <p:cNvPr id="30" name="Lock" title="Icon of a padlock">
                <a:extLst>
                  <a:ext uri="{FF2B5EF4-FFF2-40B4-BE49-F238E27FC236}">
                    <a16:creationId xmlns:a16="http://schemas.microsoft.com/office/drawing/2014/main" id="{FDDC8998-A537-4AA7-90C6-4FDF67904DE9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6594265" y="4876137"/>
                <a:ext cx="450993" cy="630326"/>
              </a:xfrm>
              <a:custGeom>
                <a:avLst/>
                <a:gdLst>
                  <a:gd name="T0" fmla="*/ 239 w 239"/>
                  <a:gd name="T1" fmla="*/ 335 h 335"/>
                  <a:gd name="T2" fmla="*/ 0 w 239"/>
                  <a:gd name="T3" fmla="*/ 335 h 335"/>
                  <a:gd name="T4" fmla="*/ 0 w 239"/>
                  <a:gd name="T5" fmla="*/ 157 h 335"/>
                  <a:gd name="T6" fmla="*/ 239 w 239"/>
                  <a:gd name="T7" fmla="*/ 157 h 335"/>
                  <a:gd name="T8" fmla="*/ 239 w 239"/>
                  <a:gd name="T9" fmla="*/ 335 h 335"/>
                  <a:gd name="T10" fmla="*/ 196 w 239"/>
                  <a:gd name="T11" fmla="*/ 157 h 335"/>
                  <a:gd name="T12" fmla="*/ 196 w 239"/>
                  <a:gd name="T13" fmla="*/ 75 h 335"/>
                  <a:gd name="T14" fmla="*/ 121 w 239"/>
                  <a:gd name="T15" fmla="*/ 0 h 335"/>
                  <a:gd name="T16" fmla="*/ 46 w 239"/>
                  <a:gd name="T17" fmla="*/ 75 h 335"/>
                  <a:gd name="T18" fmla="*/ 46 w 239"/>
                  <a:gd name="T19" fmla="*/ 157 h 3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9" h="335">
                    <a:moveTo>
                      <a:pt x="239" y="335"/>
                    </a:moveTo>
                    <a:cubicBezTo>
                      <a:pt x="0" y="335"/>
                      <a:pt x="0" y="335"/>
                      <a:pt x="0" y="335"/>
                    </a:cubicBezTo>
                    <a:cubicBezTo>
                      <a:pt x="0" y="157"/>
                      <a:pt x="0" y="157"/>
                      <a:pt x="0" y="157"/>
                    </a:cubicBezTo>
                    <a:cubicBezTo>
                      <a:pt x="239" y="157"/>
                      <a:pt x="239" y="157"/>
                      <a:pt x="239" y="157"/>
                    </a:cubicBezTo>
                    <a:lnTo>
                      <a:pt x="239" y="335"/>
                    </a:lnTo>
                    <a:close/>
                    <a:moveTo>
                      <a:pt x="196" y="157"/>
                    </a:moveTo>
                    <a:cubicBezTo>
                      <a:pt x="196" y="75"/>
                      <a:pt x="196" y="75"/>
                      <a:pt x="196" y="75"/>
                    </a:cubicBezTo>
                    <a:cubicBezTo>
                      <a:pt x="196" y="34"/>
                      <a:pt x="163" y="0"/>
                      <a:pt x="121" y="0"/>
                    </a:cubicBezTo>
                    <a:cubicBezTo>
                      <a:pt x="79" y="0"/>
                      <a:pt x="46" y="34"/>
                      <a:pt x="46" y="75"/>
                    </a:cubicBezTo>
                    <a:cubicBezTo>
                      <a:pt x="46" y="157"/>
                      <a:pt x="46" y="157"/>
                      <a:pt x="46" y="157"/>
                    </a:cubicBezTo>
                  </a:path>
                </a:pathLst>
              </a:custGeom>
              <a:noFill/>
              <a:ln w="19050" cap="sq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100">
                  <a:latin typeface="+mj-lt"/>
                </a:endParaRPr>
              </a:p>
            </p:txBody>
          </p: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0B8651FA-1250-42AE-B0E4-AB8FE6E738D7}"/>
                  </a:ext>
                </a:extLst>
              </p:cNvPr>
              <p:cNvGrpSpPr/>
              <p:nvPr/>
            </p:nvGrpSpPr>
            <p:grpSpPr>
              <a:xfrm>
                <a:off x="6278137" y="5234697"/>
                <a:ext cx="316136" cy="195704"/>
                <a:chOff x="6119019" y="5234697"/>
                <a:chExt cx="426524" cy="195704"/>
              </a:xfrm>
            </p:grpSpPr>
            <p:cxnSp>
              <p:nvCxnSpPr>
                <p:cNvPr id="10" name="Straight Connector 9">
                  <a:extLst>
                    <a:ext uri="{FF2B5EF4-FFF2-40B4-BE49-F238E27FC236}">
                      <a16:creationId xmlns:a16="http://schemas.microsoft.com/office/drawing/2014/main" id="{EE4F3FF1-D321-408B-B7DC-A1D4F6379C2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119019" y="5234697"/>
                  <a:ext cx="426524" cy="0"/>
                </a:xfrm>
                <a:prstGeom prst="line">
                  <a:avLst/>
                </a:prstGeom>
                <a:ln w="19050">
                  <a:solidFill>
                    <a:schemeClr val="tx2"/>
                  </a:solidFill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>
                  <a:extLst>
                    <a:ext uri="{FF2B5EF4-FFF2-40B4-BE49-F238E27FC236}">
                      <a16:creationId xmlns:a16="http://schemas.microsoft.com/office/drawing/2014/main" id="{EB46F51F-C938-445D-971F-0FD094AE317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41296" y="5332549"/>
                  <a:ext cx="304236" cy="0"/>
                </a:xfrm>
                <a:prstGeom prst="line">
                  <a:avLst/>
                </a:prstGeom>
                <a:ln w="19050">
                  <a:solidFill>
                    <a:schemeClr val="tx2"/>
                  </a:solidFill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16A12A37-1AF0-4C31-AE64-6793A91504F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32274" y="5430401"/>
                  <a:ext cx="213261" cy="0"/>
                </a:xfrm>
                <a:prstGeom prst="line">
                  <a:avLst/>
                </a:prstGeom>
                <a:ln w="19050">
                  <a:solidFill>
                    <a:schemeClr val="tx2"/>
                  </a:solidFill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BBCBF644-9E8B-433E-8070-B6C098DFB07F}"/>
              </a:ext>
            </a:extLst>
          </p:cNvPr>
          <p:cNvGrpSpPr/>
          <p:nvPr/>
        </p:nvGrpSpPr>
        <p:grpSpPr>
          <a:xfrm>
            <a:off x="4470694" y="1503995"/>
            <a:ext cx="3250611" cy="1872637"/>
            <a:chOff x="4470694" y="1503995"/>
            <a:chExt cx="3250611" cy="1872637"/>
          </a:xfrm>
        </p:grpSpPr>
        <p:sp>
          <p:nvSpPr>
            <p:cNvPr id="38" name="Freeform 95">
              <a:extLst>
                <a:ext uri="{FF2B5EF4-FFF2-40B4-BE49-F238E27FC236}">
                  <a16:creationId xmlns:a16="http://schemas.microsoft.com/office/drawing/2014/main" id="{2C0C9D86-219F-4200-892A-3560220C1F9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470694" y="1503995"/>
              <a:ext cx="3250611" cy="1872637"/>
            </a:xfrm>
            <a:custGeom>
              <a:avLst/>
              <a:gdLst>
                <a:gd name="T0" fmla="*/ 618 w 736"/>
                <a:gd name="T1" fmla="*/ 213 h 484"/>
                <a:gd name="T2" fmla="*/ 618 w 736"/>
                <a:gd name="T3" fmla="*/ 203 h 484"/>
                <a:gd name="T4" fmla="*/ 415 w 736"/>
                <a:gd name="T5" fmla="*/ 0 h 484"/>
                <a:gd name="T6" fmla="*/ 246 w 736"/>
                <a:gd name="T7" fmla="*/ 91 h 484"/>
                <a:gd name="T8" fmla="*/ 191 w 736"/>
                <a:gd name="T9" fmla="*/ 76 h 484"/>
                <a:gd name="T10" fmla="*/ 125 w 736"/>
                <a:gd name="T11" fmla="*/ 96 h 484"/>
                <a:gd name="T12" fmla="*/ 73 w 736"/>
                <a:gd name="T13" fmla="*/ 191 h 484"/>
                <a:gd name="T14" fmla="*/ 0 w 736"/>
                <a:gd name="T15" fmla="*/ 325 h 484"/>
                <a:gd name="T16" fmla="*/ 142 w 736"/>
                <a:gd name="T17" fmla="*/ 484 h 484"/>
                <a:gd name="T18" fmla="*/ 160 w 736"/>
                <a:gd name="T19" fmla="*/ 484 h 484"/>
                <a:gd name="T20" fmla="*/ 176 w 736"/>
                <a:gd name="T21" fmla="*/ 484 h 484"/>
                <a:gd name="T22" fmla="*/ 507 w 736"/>
                <a:gd name="T23" fmla="*/ 484 h 484"/>
                <a:gd name="T24" fmla="*/ 514 w 736"/>
                <a:gd name="T25" fmla="*/ 484 h 484"/>
                <a:gd name="T26" fmla="*/ 522 w 736"/>
                <a:gd name="T27" fmla="*/ 484 h 484"/>
                <a:gd name="T28" fmla="*/ 546 w 736"/>
                <a:gd name="T29" fmla="*/ 484 h 484"/>
                <a:gd name="T30" fmla="*/ 599 w 736"/>
                <a:gd name="T31" fmla="*/ 484 h 484"/>
                <a:gd name="T32" fmla="*/ 736 w 736"/>
                <a:gd name="T33" fmla="*/ 348 h 484"/>
                <a:gd name="T34" fmla="*/ 618 w 736"/>
                <a:gd name="T35" fmla="*/ 213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36" h="484">
                  <a:moveTo>
                    <a:pt x="618" y="213"/>
                  </a:moveTo>
                  <a:cubicBezTo>
                    <a:pt x="618" y="210"/>
                    <a:pt x="618" y="206"/>
                    <a:pt x="618" y="203"/>
                  </a:cubicBezTo>
                  <a:cubicBezTo>
                    <a:pt x="618" y="91"/>
                    <a:pt x="527" y="0"/>
                    <a:pt x="415" y="0"/>
                  </a:cubicBezTo>
                  <a:cubicBezTo>
                    <a:pt x="345" y="0"/>
                    <a:pt x="283" y="37"/>
                    <a:pt x="246" y="91"/>
                  </a:cubicBezTo>
                  <a:cubicBezTo>
                    <a:pt x="230" y="82"/>
                    <a:pt x="211" y="76"/>
                    <a:pt x="191" y="76"/>
                  </a:cubicBezTo>
                  <a:cubicBezTo>
                    <a:pt x="167" y="76"/>
                    <a:pt x="144" y="83"/>
                    <a:pt x="125" y="96"/>
                  </a:cubicBezTo>
                  <a:cubicBezTo>
                    <a:pt x="94" y="116"/>
                    <a:pt x="74" y="151"/>
                    <a:pt x="73" y="191"/>
                  </a:cubicBezTo>
                  <a:cubicBezTo>
                    <a:pt x="30" y="219"/>
                    <a:pt x="0" y="269"/>
                    <a:pt x="0" y="325"/>
                  </a:cubicBezTo>
                  <a:cubicBezTo>
                    <a:pt x="0" y="407"/>
                    <a:pt x="62" y="475"/>
                    <a:pt x="142" y="484"/>
                  </a:cubicBezTo>
                  <a:cubicBezTo>
                    <a:pt x="148" y="484"/>
                    <a:pt x="154" y="484"/>
                    <a:pt x="160" y="484"/>
                  </a:cubicBezTo>
                  <a:cubicBezTo>
                    <a:pt x="165" y="484"/>
                    <a:pt x="171" y="484"/>
                    <a:pt x="176" y="484"/>
                  </a:cubicBezTo>
                  <a:cubicBezTo>
                    <a:pt x="250" y="484"/>
                    <a:pt x="425" y="484"/>
                    <a:pt x="507" y="484"/>
                  </a:cubicBezTo>
                  <a:cubicBezTo>
                    <a:pt x="510" y="484"/>
                    <a:pt x="512" y="484"/>
                    <a:pt x="514" y="484"/>
                  </a:cubicBezTo>
                  <a:cubicBezTo>
                    <a:pt x="522" y="484"/>
                    <a:pt x="522" y="484"/>
                    <a:pt x="522" y="484"/>
                  </a:cubicBezTo>
                  <a:cubicBezTo>
                    <a:pt x="526" y="484"/>
                    <a:pt x="538" y="484"/>
                    <a:pt x="546" y="484"/>
                  </a:cubicBezTo>
                  <a:cubicBezTo>
                    <a:pt x="599" y="484"/>
                    <a:pt x="599" y="484"/>
                    <a:pt x="599" y="484"/>
                  </a:cubicBezTo>
                  <a:cubicBezTo>
                    <a:pt x="675" y="483"/>
                    <a:pt x="736" y="422"/>
                    <a:pt x="736" y="348"/>
                  </a:cubicBezTo>
                  <a:cubicBezTo>
                    <a:pt x="736" y="279"/>
                    <a:pt x="684" y="222"/>
                    <a:pt x="618" y="213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38100">
              <a:noFill/>
              <a:round/>
              <a:headEnd/>
              <a:tailEnd/>
            </a:ln>
            <a:extLst/>
          </p:spPr>
          <p:txBody>
            <a:bodyPr vert="horz" wrap="square" lIns="91388" tIns="45694" rIns="91388" bIns="4569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69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40" name="Graphic 39">
              <a:extLst>
                <a:ext uri="{FF2B5EF4-FFF2-40B4-BE49-F238E27FC236}">
                  <a16:creationId xmlns:a16="http://schemas.microsoft.com/office/drawing/2014/main" id="{0A32A622-9C5E-42C3-8BE7-5420CB001CB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575532" y="1715790"/>
              <a:ext cx="1040935" cy="1040935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7C422A9-6A88-43EB-8201-D21B98EF04F5}"/>
                </a:ext>
              </a:extLst>
            </p:cNvPr>
            <p:cNvSpPr txBox="1"/>
            <p:nvPr/>
          </p:nvSpPr>
          <p:spPr>
            <a:xfrm>
              <a:off x="4965177" y="2906511"/>
              <a:ext cx="2261645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800" dirty="0">
                  <a:solidFill>
                    <a:schemeClr val="tx2"/>
                  </a:solidFill>
                  <a:latin typeface="+mj-lt"/>
                </a:rPr>
                <a:t>Azure Security Center</a:t>
              </a:r>
            </a:p>
          </p:txBody>
        </p:sp>
      </p:grpSp>
      <p:sp>
        <p:nvSpPr>
          <p:cNvPr id="9" name="Right Bracket 8">
            <a:extLst>
              <a:ext uri="{FF2B5EF4-FFF2-40B4-BE49-F238E27FC236}">
                <a16:creationId xmlns:a16="http://schemas.microsoft.com/office/drawing/2014/main" id="{A293B4DD-D794-41E2-BBC3-CE7BE77F2050}"/>
              </a:ext>
            </a:extLst>
          </p:cNvPr>
          <p:cNvSpPr/>
          <p:nvPr/>
        </p:nvSpPr>
        <p:spPr>
          <a:xfrm rot="16200000">
            <a:off x="5896119" y="-1816173"/>
            <a:ext cx="399760" cy="10850884"/>
          </a:xfrm>
          <a:prstGeom prst="rightBracket">
            <a:avLst>
              <a:gd name="adj" fmla="val 70391"/>
            </a:avLst>
          </a:prstGeom>
          <a:ln>
            <a:solidFill>
              <a:schemeClr val="tx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03570483-811B-4F4D-B527-064DC734BBC8}"/>
              </a:ext>
            </a:extLst>
          </p:cNvPr>
          <p:cNvGrpSpPr/>
          <p:nvPr/>
        </p:nvGrpSpPr>
        <p:grpSpPr>
          <a:xfrm>
            <a:off x="457394" y="3854457"/>
            <a:ext cx="3210366" cy="1092261"/>
            <a:chOff x="457394" y="3854457"/>
            <a:chExt cx="3210366" cy="1092261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45407C5-6182-4060-B191-DAF744D55AF6}"/>
                </a:ext>
              </a:extLst>
            </p:cNvPr>
            <p:cNvSpPr txBox="1"/>
            <p:nvPr/>
          </p:nvSpPr>
          <p:spPr>
            <a:xfrm>
              <a:off x="457394" y="4669719"/>
              <a:ext cx="3210366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800" dirty="0">
                  <a:solidFill>
                    <a:schemeClr val="tx2"/>
                  </a:solidFill>
                  <a:latin typeface="+mj-lt"/>
                </a:rPr>
                <a:t>Strengthen security posture</a:t>
              </a:r>
            </a:p>
          </p:txBody>
        </p: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437894EE-F41E-4D31-95AB-1A9BAFE5C70E}"/>
                </a:ext>
              </a:extLst>
            </p:cNvPr>
            <p:cNvGrpSpPr/>
            <p:nvPr/>
          </p:nvGrpSpPr>
          <p:grpSpPr>
            <a:xfrm>
              <a:off x="1802745" y="3854457"/>
              <a:ext cx="519664" cy="553265"/>
              <a:chOff x="1268627" y="1173644"/>
              <a:chExt cx="1772203" cy="1886793"/>
            </a:xfrm>
          </p:grpSpPr>
          <p:sp>
            <p:nvSpPr>
              <p:cNvPr id="43" name="Shield_EA18" title="Icon of a shield">
                <a:extLst>
                  <a:ext uri="{FF2B5EF4-FFF2-40B4-BE49-F238E27FC236}">
                    <a16:creationId xmlns:a16="http://schemas.microsoft.com/office/drawing/2014/main" id="{5F17D4D9-9270-455C-970C-5A0989ED517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268627" y="1173644"/>
                <a:ext cx="1772203" cy="1886793"/>
              </a:xfrm>
              <a:custGeom>
                <a:avLst/>
                <a:gdLst>
                  <a:gd name="T0" fmla="*/ 3500 w 3500"/>
                  <a:gd name="T1" fmla="*/ 1375 h 3725"/>
                  <a:gd name="T2" fmla="*/ 1750 w 3500"/>
                  <a:gd name="T3" fmla="*/ 3725 h 3725"/>
                  <a:gd name="T4" fmla="*/ 0 w 3500"/>
                  <a:gd name="T5" fmla="*/ 1375 h 3725"/>
                  <a:gd name="T6" fmla="*/ 0 w 3500"/>
                  <a:gd name="T7" fmla="*/ 500 h 3725"/>
                  <a:gd name="T8" fmla="*/ 1125 w 3500"/>
                  <a:gd name="T9" fmla="*/ 187 h 3725"/>
                  <a:gd name="T10" fmla="*/ 1750 w 3500"/>
                  <a:gd name="T11" fmla="*/ 0 h 3725"/>
                  <a:gd name="T12" fmla="*/ 2375 w 3500"/>
                  <a:gd name="T13" fmla="*/ 187 h 3725"/>
                  <a:gd name="T14" fmla="*/ 3500 w 3500"/>
                  <a:gd name="T15" fmla="*/ 500 h 3725"/>
                  <a:gd name="T16" fmla="*/ 3500 w 3500"/>
                  <a:gd name="T17" fmla="*/ 1375 h 37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500" h="3725">
                    <a:moveTo>
                      <a:pt x="3500" y="1375"/>
                    </a:moveTo>
                    <a:cubicBezTo>
                      <a:pt x="3500" y="2302"/>
                      <a:pt x="2831" y="3117"/>
                      <a:pt x="1750" y="3725"/>
                    </a:cubicBezTo>
                    <a:cubicBezTo>
                      <a:pt x="669" y="3117"/>
                      <a:pt x="0" y="2302"/>
                      <a:pt x="0" y="1375"/>
                    </a:cubicBezTo>
                    <a:cubicBezTo>
                      <a:pt x="0" y="500"/>
                      <a:pt x="0" y="500"/>
                      <a:pt x="0" y="500"/>
                    </a:cubicBezTo>
                    <a:cubicBezTo>
                      <a:pt x="440" y="500"/>
                      <a:pt x="837" y="380"/>
                      <a:pt x="1125" y="187"/>
                    </a:cubicBezTo>
                    <a:cubicBezTo>
                      <a:pt x="1285" y="71"/>
                      <a:pt x="1506" y="0"/>
                      <a:pt x="1750" y="0"/>
                    </a:cubicBezTo>
                    <a:cubicBezTo>
                      <a:pt x="1994" y="0"/>
                      <a:pt x="2215" y="71"/>
                      <a:pt x="2375" y="187"/>
                    </a:cubicBezTo>
                    <a:cubicBezTo>
                      <a:pt x="2663" y="380"/>
                      <a:pt x="3060" y="500"/>
                      <a:pt x="3500" y="500"/>
                    </a:cubicBezTo>
                    <a:lnTo>
                      <a:pt x="3500" y="1375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19050" cap="sq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</a:gradFill>
                </a:endParaRPr>
              </a:p>
            </p:txBody>
          </p:sp>
          <p:sp>
            <p:nvSpPr>
              <p:cNvPr id="12" name="Block Arc 11">
                <a:extLst>
                  <a:ext uri="{FF2B5EF4-FFF2-40B4-BE49-F238E27FC236}">
                    <a16:creationId xmlns:a16="http://schemas.microsoft.com/office/drawing/2014/main" id="{64514250-3045-497A-9C61-21286C939555}"/>
                  </a:ext>
                </a:extLst>
              </p:cNvPr>
              <p:cNvSpPr/>
              <p:nvPr/>
            </p:nvSpPr>
            <p:spPr bwMode="auto">
              <a:xfrm>
                <a:off x="1479088" y="1450029"/>
                <a:ext cx="1351280" cy="1351280"/>
              </a:xfrm>
              <a:prstGeom prst="blockArc">
                <a:avLst>
                  <a:gd name="adj1" fmla="val 10800000"/>
                  <a:gd name="adj2" fmla="val 18441437"/>
                  <a:gd name="adj3" fmla="val 0"/>
                </a:avLst>
              </a:prstGeom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dirty="0">
                  <a:gradFill>
                    <a:gsLst>
                      <a:gs pos="40075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44" name="Block Arc 43">
                <a:extLst>
                  <a:ext uri="{FF2B5EF4-FFF2-40B4-BE49-F238E27FC236}">
                    <a16:creationId xmlns:a16="http://schemas.microsoft.com/office/drawing/2014/main" id="{924C014E-4380-4AA0-B6E3-54A47F85AC82}"/>
                  </a:ext>
                </a:extLst>
              </p:cNvPr>
              <p:cNvSpPr/>
              <p:nvPr/>
            </p:nvSpPr>
            <p:spPr bwMode="auto">
              <a:xfrm rot="3245473">
                <a:off x="1479088" y="1450029"/>
                <a:ext cx="1351280" cy="1351280"/>
              </a:xfrm>
              <a:prstGeom prst="blockArc">
                <a:avLst>
                  <a:gd name="adj1" fmla="val 16243672"/>
                  <a:gd name="adj2" fmla="val 18441437"/>
                  <a:gd name="adj3" fmla="val 0"/>
                </a:avLst>
              </a:prstGeom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dirty="0">
                  <a:gradFill>
                    <a:gsLst>
                      <a:gs pos="40075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A90EA5B1-B85E-4B06-B074-FAFCF1F8E1C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143528" y="1647396"/>
                <a:ext cx="499505" cy="404374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332805E2-AAA3-4594-A0D9-B5D30D5F2992}"/>
                  </a:ext>
                </a:extLst>
              </p:cNvPr>
              <p:cNvSpPr/>
              <p:nvPr/>
            </p:nvSpPr>
            <p:spPr bwMode="auto">
              <a:xfrm>
                <a:off x="2055004" y="1956058"/>
                <a:ext cx="191425" cy="191425"/>
              </a:xfrm>
              <a:prstGeom prst="ellipse">
                <a:avLst/>
              </a:prstGeom>
              <a:solidFill>
                <a:srgbClr val="F2F2F2"/>
              </a:solidFill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dirty="0">
                  <a:gradFill>
                    <a:gsLst>
                      <a:gs pos="40075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0559768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1.45833E-6 4.07407E-6 L 1.45833E-6 0.04166 " pathEditMode="relative" rAng="0" ptsTypes="AA">
                                      <p:cBhvr>
                                        <p:cTn id="9" dur="750" spd="-100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08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5" presetClass="path" presetSubtype="0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6.25E-7 3.33333E-6 L -6.25E-7 -0.06783 " pathEditMode="relative" rAng="0" ptsTypes="AA">
                                      <p:cBhvr>
                                        <p:cTn id="22" dur="750" spd="-100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403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5" presetClass="path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6.25E-7 3.33333E-6 L -6.25E-7 -0.06783 " pathEditMode="relative" rAng="0" ptsTypes="AA">
                                      <p:cBhvr>
                                        <p:cTn id="27" dur="750" spd="-100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403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5" presetClass="path" presetSubtype="0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6.25E-7 3.33333E-6 L -6.25E-7 -0.06783 " pathEditMode="relative" rAng="0" ptsTypes="AA">
                                      <p:cBhvr>
                                        <p:cTn id="32" dur="75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40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5216" y="2537210"/>
            <a:ext cx="6400800" cy="997196"/>
          </a:xfrm>
        </p:spPr>
        <p:txBody>
          <a:bodyPr/>
          <a:lstStyle/>
          <a:p>
            <a:r>
              <a:rPr lang="en-US" dirty="0"/>
              <a:t>Securing VMs/Compute workloads</a:t>
            </a:r>
          </a:p>
        </p:txBody>
      </p:sp>
    </p:spTree>
    <p:extLst>
      <p:ext uri="{BB962C8B-B14F-4D97-AF65-F5344CB8AC3E}">
        <p14:creationId xmlns:p14="http://schemas.microsoft.com/office/powerpoint/2010/main" val="2846364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8976B43-7ECB-4B6D-B210-A95E7FAB87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649" y="1811650"/>
            <a:ext cx="11286702" cy="469680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01F6F58-0960-46D0-A812-B08FFACDC043}"/>
              </a:ext>
            </a:extLst>
          </p:cNvPr>
          <p:cNvSpPr/>
          <p:nvPr/>
        </p:nvSpPr>
        <p:spPr bwMode="auto">
          <a:xfrm>
            <a:off x="452649" y="1320184"/>
            <a:ext cx="11286702" cy="491466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Shared responsibility model for cloud security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09620A-C8AA-4B46-A0BF-F2A79368F983}"/>
              </a:ext>
            </a:extLst>
          </p:cNvPr>
          <p:cNvSpPr txBox="1"/>
          <p:nvPr/>
        </p:nvSpPr>
        <p:spPr>
          <a:xfrm>
            <a:off x="203676" y="108142"/>
            <a:ext cx="12066480" cy="732856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3200" spc="-100" dirty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itchFamily="34" charset="0"/>
              </a:rPr>
              <a:t>Cloud security is a shared responsibility</a:t>
            </a:r>
          </a:p>
        </p:txBody>
      </p:sp>
    </p:spTree>
    <p:extLst>
      <p:ext uri="{BB962C8B-B14F-4D97-AF65-F5344CB8AC3E}">
        <p14:creationId xmlns:p14="http://schemas.microsoft.com/office/powerpoint/2010/main" val="3119718900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Responsibility zones</a:t>
            </a:r>
          </a:p>
        </p:txBody>
      </p:sp>
      <p:graphicFrame>
        <p:nvGraphicFramePr>
          <p:cNvPr id="67" name="Table 66">
            <a:extLst>
              <a:ext uri="{FF2B5EF4-FFF2-40B4-BE49-F238E27FC236}">
                <a16:creationId xmlns:a16="http://schemas.microsoft.com/office/drawing/2014/main" id="{46EFF118-E7E3-4271-A881-198CBE3737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7161518"/>
              </p:ext>
            </p:extLst>
          </p:nvPr>
        </p:nvGraphicFramePr>
        <p:xfrm>
          <a:off x="0" y="1216870"/>
          <a:ext cx="3869789" cy="563526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869789">
                  <a:extLst>
                    <a:ext uri="{9D8B030D-6E8A-4147-A177-3AD203B41FA5}">
                      <a16:colId xmlns:a16="http://schemas.microsoft.com/office/drawing/2014/main" val="1626105896"/>
                    </a:ext>
                  </a:extLst>
                </a:gridCol>
              </a:tblGrid>
              <a:tr h="512297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5856712"/>
                  </a:ext>
                </a:extLst>
              </a:tr>
              <a:tr h="512297"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Data governance &amp; rights management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4415144"/>
                  </a:ext>
                </a:extLst>
              </a:tr>
              <a:tr h="512297">
                <a:tc>
                  <a:txBody>
                    <a:bodyPr/>
                    <a:lstStyle/>
                    <a:p>
                      <a:pPr algn="r"/>
                      <a:r>
                        <a:rPr lang="en-US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Client endpoints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37918276"/>
                  </a:ext>
                </a:extLst>
              </a:tr>
              <a:tr h="512297"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Account access &amp; management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0691188"/>
                  </a:ext>
                </a:extLst>
              </a:tr>
              <a:tr h="512297">
                <a:tc>
                  <a:txBody>
                    <a:bodyPr/>
                    <a:lstStyle/>
                    <a:p>
                      <a:pPr algn="r"/>
                      <a:r>
                        <a:rPr lang="en-US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Identity &amp; directory infrastructure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9257365"/>
                  </a:ext>
                </a:extLst>
              </a:tr>
              <a:tr h="512297">
                <a:tc>
                  <a:txBody>
                    <a:bodyPr/>
                    <a:lstStyle/>
                    <a:p>
                      <a:pPr algn="r"/>
                      <a:r>
                        <a:rPr lang="en-US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Application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3817925"/>
                  </a:ext>
                </a:extLst>
              </a:tr>
              <a:tr h="512297">
                <a:tc>
                  <a:txBody>
                    <a:bodyPr/>
                    <a:lstStyle/>
                    <a:p>
                      <a:pPr algn="r"/>
                      <a:r>
                        <a:rPr lang="en-US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Network controls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38902989"/>
                  </a:ext>
                </a:extLst>
              </a:tr>
              <a:tr h="512297">
                <a:tc>
                  <a:txBody>
                    <a:bodyPr/>
                    <a:lstStyle/>
                    <a:p>
                      <a:pPr algn="r"/>
                      <a:r>
                        <a:rPr lang="en-US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Virtual Operating System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376327"/>
                  </a:ext>
                </a:extLst>
              </a:tr>
              <a:tr h="512297">
                <a:tc>
                  <a:txBody>
                    <a:bodyPr/>
                    <a:lstStyle/>
                    <a:p>
                      <a:pPr algn="r"/>
                      <a:r>
                        <a:rPr lang="en-US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Physical hosts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9146674"/>
                  </a:ext>
                </a:extLst>
              </a:tr>
              <a:tr h="512297">
                <a:tc>
                  <a:txBody>
                    <a:bodyPr/>
                    <a:lstStyle/>
                    <a:p>
                      <a:pPr algn="r"/>
                      <a:r>
                        <a:rPr lang="en-US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Physical network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9596165"/>
                  </a:ext>
                </a:extLst>
              </a:tr>
              <a:tr h="512297">
                <a:tc>
                  <a:txBody>
                    <a:bodyPr/>
                    <a:lstStyle/>
                    <a:p>
                      <a:pPr algn="r"/>
                      <a:r>
                        <a:rPr lang="en-US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Physical datacenter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22364805"/>
                  </a:ext>
                </a:extLst>
              </a:tr>
            </a:tbl>
          </a:graphicData>
        </a:graphic>
      </p:graphicFrame>
      <p:graphicFrame>
        <p:nvGraphicFramePr>
          <p:cNvPr id="68" name="Table 67">
            <a:extLst>
              <a:ext uri="{FF2B5EF4-FFF2-40B4-BE49-F238E27FC236}">
                <a16:creationId xmlns:a16="http://schemas.microsoft.com/office/drawing/2014/main" id="{D6AEDE08-1D9E-4DDD-BD9C-29AFDAAABE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5247853"/>
              </p:ext>
            </p:extLst>
          </p:nvPr>
        </p:nvGraphicFramePr>
        <p:xfrm>
          <a:off x="5125520" y="1215636"/>
          <a:ext cx="640080" cy="563526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40080">
                  <a:extLst>
                    <a:ext uri="{9D8B030D-6E8A-4147-A177-3AD203B41FA5}">
                      <a16:colId xmlns:a16="http://schemas.microsoft.com/office/drawing/2014/main" val="1342519636"/>
                    </a:ext>
                  </a:extLst>
                </a:gridCol>
              </a:tblGrid>
              <a:tr h="512297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PaaS</a:t>
                      </a: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697450780"/>
                  </a:ext>
                </a:extLst>
              </a:tr>
              <a:tr h="512297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solidFill>
                      <a:srgbClr val="0078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8763931"/>
                  </a:ext>
                </a:extLst>
              </a:tr>
              <a:tr h="512297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solidFill>
                      <a:srgbClr val="0078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2367639"/>
                  </a:ext>
                </a:extLst>
              </a:tr>
              <a:tr h="512297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solidFill>
                      <a:srgbClr val="0078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2305333"/>
                  </a:ext>
                </a:extLst>
              </a:tr>
              <a:tr h="512297">
                <a:tc>
                  <a:txBody>
                    <a:bodyPr/>
                    <a:lstStyle/>
                    <a:p>
                      <a:endParaRPr lang="en-US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pattFill prst="wdUpDiag">
                      <a:fgClr>
                        <a:srgbClr val="0078D4"/>
                      </a:fgClr>
                      <a:bgClr>
                        <a:schemeClr val="tx2">
                          <a:lumMod val="50000"/>
                          <a:lumOff val="50000"/>
                        </a:schemeClr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946542629"/>
                  </a:ext>
                </a:extLst>
              </a:tr>
              <a:tr h="512297">
                <a:tc>
                  <a:txBody>
                    <a:bodyPr/>
                    <a:lstStyle/>
                    <a:p>
                      <a:endParaRPr lang="en-US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pattFill prst="wdUpDiag">
                      <a:fgClr>
                        <a:srgbClr val="0078D4"/>
                      </a:fgClr>
                      <a:bgClr>
                        <a:schemeClr val="tx2">
                          <a:lumMod val="50000"/>
                          <a:lumOff val="50000"/>
                        </a:schemeClr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641910328"/>
                  </a:ext>
                </a:extLst>
              </a:tr>
              <a:tr h="512297">
                <a:tc>
                  <a:txBody>
                    <a:bodyPr/>
                    <a:lstStyle/>
                    <a:p>
                      <a:endParaRPr lang="en-US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pattFill prst="wdUpDiag">
                      <a:fgClr>
                        <a:srgbClr val="0078D4"/>
                      </a:fgClr>
                      <a:bgClr>
                        <a:schemeClr val="tx2">
                          <a:lumMod val="50000"/>
                          <a:lumOff val="50000"/>
                        </a:schemeClr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3192270258"/>
                  </a:ext>
                </a:extLst>
              </a:tr>
              <a:tr h="51229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7326611"/>
                  </a:ext>
                </a:extLst>
              </a:tr>
              <a:tr h="51229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3641365"/>
                  </a:ext>
                </a:extLst>
              </a:tr>
              <a:tr h="51229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774416"/>
                  </a:ext>
                </a:extLst>
              </a:tr>
              <a:tr h="51229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2019945"/>
                  </a:ext>
                </a:extLst>
              </a:tr>
            </a:tbl>
          </a:graphicData>
        </a:graphic>
      </p:graphicFrame>
      <p:graphicFrame>
        <p:nvGraphicFramePr>
          <p:cNvPr id="69" name="Table 68">
            <a:extLst>
              <a:ext uri="{FF2B5EF4-FFF2-40B4-BE49-F238E27FC236}">
                <a16:creationId xmlns:a16="http://schemas.microsoft.com/office/drawing/2014/main" id="{36D9F5FF-BB2C-4EE6-A3E8-F4687280A7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1146578"/>
              </p:ext>
            </p:extLst>
          </p:nvPr>
        </p:nvGraphicFramePr>
        <p:xfrm>
          <a:off x="4489352" y="1215636"/>
          <a:ext cx="640080" cy="563526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40080">
                  <a:extLst>
                    <a:ext uri="{9D8B030D-6E8A-4147-A177-3AD203B41FA5}">
                      <a16:colId xmlns:a16="http://schemas.microsoft.com/office/drawing/2014/main" val="523797584"/>
                    </a:ext>
                  </a:extLst>
                </a:gridCol>
              </a:tblGrid>
              <a:tr h="512297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IaaS</a:t>
                      </a: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2295100101"/>
                  </a:ext>
                </a:extLst>
              </a:tr>
              <a:tr h="512297">
                <a:tc>
                  <a:txBody>
                    <a:bodyPr/>
                    <a:lstStyle/>
                    <a:p>
                      <a:endParaRPr lang="en-US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0078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9313160"/>
                  </a:ext>
                </a:extLst>
              </a:tr>
              <a:tr h="512297">
                <a:tc>
                  <a:txBody>
                    <a:bodyPr/>
                    <a:lstStyle/>
                    <a:p>
                      <a:endParaRPr lang="en-US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0078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0651177"/>
                  </a:ext>
                </a:extLst>
              </a:tr>
              <a:tr h="512297">
                <a:tc>
                  <a:txBody>
                    <a:bodyPr/>
                    <a:lstStyle/>
                    <a:p>
                      <a:endParaRPr lang="en-US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0078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1219765"/>
                  </a:ext>
                </a:extLst>
              </a:tr>
              <a:tr h="512297">
                <a:tc>
                  <a:txBody>
                    <a:bodyPr/>
                    <a:lstStyle/>
                    <a:p>
                      <a:endParaRPr lang="en-US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0078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4419860"/>
                  </a:ext>
                </a:extLst>
              </a:tr>
              <a:tr h="512297">
                <a:tc>
                  <a:txBody>
                    <a:bodyPr/>
                    <a:lstStyle/>
                    <a:p>
                      <a:endParaRPr lang="en-US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0078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6464402"/>
                  </a:ext>
                </a:extLst>
              </a:tr>
              <a:tr h="512297">
                <a:tc>
                  <a:txBody>
                    <a:bodyPr/>
                    <a:lstStyle/>
                    <a:p>
                      <a:endParaRPr lang="en-US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0078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3903065"/>
                  </a:ext>
                </a:extLst>
              </a:tr>
              <a:tr h="512297">
                <a:tc>
                  <a:txBody>
                    <a:bodyPr/>
                    <a:lstStyle/>
                    <a:p>
                      <a:endParaRPr lang="en-US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0078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2197326"/>
                  </a:ext>
                </a:extLst>
              </a:tr>
              <a:tr h="51229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2796959"/>
                  </a:ext>
                </a:extLst>
              </a:tr>
              <a:tr h="51229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4240048"/>
                  </a:ext>
                </a:extLst>
              </a:tr>
              <a:tr h="51229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5474051"/>
                  </a:ext>
                </a:extLst>
              </a:tr>
            </a:tbl>
          </a:graphicData>
        </a:graphic>
      </p:graphicFrame>
      <p:graphicFrame>
        <p:nvGraphicFramePr>
          <p:cNvPr id="70" name="Table 69">
            <a:extLst>
              <a:ext uri="{FF2B5EF4-FFF2-40B4-BE49-F238E27FC236}">
                <a16:creationId xmlns:a16="http://schemas.microsoft.com/office/drawing/2014/main" id="{541E10DB-A396-49C4-9873-04928907C2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6930347"/>
              </p:ext>
            </p:extLst>
          </p:nvPr>
        </p:nvGraphicFramePr>
        <p:xfrm>
          <a:off x="5765600" y="1215635"/>
          <a:ext cx="640080" cy="563526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40080">
                  <a:extLst>
                    <a:ext uri="{9D8B030D-6E8A-4147-A177-3AD203B41FA5}">
                      <a16:colId xmlns:a16="http://schemas.microsoft.com/office/drawing/2014/main" val="3078316998"/>
                    </a:ext>
                  </a:extLst>
                </a:gridCol>
              </a:tblGrid>
              <a:tr h="512297">
                <a:tc>
                  <a:txBody>
                    <a:bodyPr/>
                    <a:lstStyle/>
                    <a:p>
                      <a:r>
                        <a:rPr 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SaaS</a:t>
                      </a: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761201350"/>
                  </a:ext>
                </a:extLst>
              </a:tr>
              <a:tr h="51229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78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6350604"/>
                  </a:ext>
                </a:extLst>
              </a:tr>
              <a:tr h="51229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78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8043132"/>
                  </a:ext>
                </a:extLst>
              </a:tr>
              <a:tr h="51229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78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6514790"/>
                  </a:ext>
                </a:extLst>
              </a:tr>
              <a:tr h="51229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pattFill prst="wdUpDiag">
                      <a:fgClr>
                        <a:srgbClr val="0078D4"/>
                      </a:fgClr>
                      <a:bgClr>
                        <a:schemeClr val="tx2">
                          <a:lumMod val="50000"/>
                          <a:lumOff val="50000"/>
                        </a:schemeClr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870271466"/>
                  </a:ext>
                </a:extLst>
              </a:tr>
              <a:tr h="51229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5878920"/>
                  </a:ext>
                </a:extLst>
              </a:tr>
              <a:tr h="512297">
                <a:tc>
                  <a:txBody>
                    <a:bodyPr/>
                    <a:lstStyle/>
                    <a:p>
                      <a:endParaRPr lang="en-US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0525305"/>
                  </a:ext>
                </a:extLst>
              </a:tr>
              <a:tr h="51229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802675"/>
                  </a:ext>
                </a:extLst>
              </a:tr>
              <a:tr h="51229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0962345"/>
                  </a:ext>
                </a:extLst>
              </a:tr>
              <a:tr h="51229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0976944"/>
                  </a:ext>
                </a:extLst>
              </a:tr>
              <a:tr h="51229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6739014"/>
                  </a:ext>
                </a:extLst>
              </a:tr>
            </a:tbl>
          </a:graphicData>
        </a:graphic>
      </p:graphicFrame>
      <p:graphicFrame>
        <p:nvGraphicFramePr>
          <p:cNvPr id="71" name="Table 70">
            <a:extLst>
              <a:ext uri="{FF2B5EF4-FFF2-40B4-BE49-F238E27FC236}">
                <a16:creationId xmlns:a16="http://schemas.microsoft.com/office/drawing/2014/main" id="{39FABC90-F7C9-4298-AD86-47D813A826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1707081"/>
              </p:ext>
            </p:extLst>
          </p:nvPr>
        </p:nvGraphicFramePr>
        <p:xfrm>
          <a:off x="3865877" y="1216870"/>
          <a:ext cx="640080" cy="564113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40080">
                  <a:extLst>
                    <a:ext uri="{9D8B030D-6E8A-4147-A177-3AD203B41FA5}">
                      <a16:colId xmlns:a16="http://schemas.microsoft.com/office/drawing/2014/main" val="368519427"/>
                    </a:ext>
                  </a:extLst>
                </a:gridCol>
              </a:tblGrid>
              <a:tr h="512297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On-prem</a:t>
                      </a: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1916627880"/>
                  </a:ext>
                </a:extLst>
              </a:tr>
              <a:tr h="512297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1398645"/>
                  </a:ext>
                </a:extLst>
              </a:tr>
              <a:tr h="512297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0450190"/>
                  </a:ext>
                </a:extLst>
              </a:tr>
              <a:tr h="512297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3711859"/>
                  </a:ext>
                </a:extLst>
              </a:tr>
              <a:tr h="51229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0420322"/>
                  </a:ext>
                </a:extLst>
              </a:tr>
              <a:tr h="51229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4165381"/>
                  </a:ext>
                </a:extLst>
              </a:tr>
              <a:tr h="51229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2682458"/>
                  </a:ext>
                </a:extLst>
              </a:tr>
              <a:tr h="51229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9518842"/>
                  </a:ext>
                </a:extLst>
              </a:tr>
              <a:tr h="51229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787120"/>
                  </a:ext>
                </a:extLst>
              </a:tr>
              <a:tr h="51229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9350086"/>
                  </a:ext>
                </a:extLst>
              </a:tr>
              <a:tr h="51229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2378472"/>
                  </a:ext>
                </a:extLst>
              </a:tr>
            </a:tbl>
          </a:graphicData>
        </a:graphic>
      </p:graphicFrame>
      <p:sp>
        <p:nvSpPr>
          <p:cNvPr id="72" name="Rectangle 71">
            <a:extLst>
              <a:ext uri="{FF2B5EF4-FFF2-40B4-BE49-F238E27FC236}">
                <a16:creationId xmlns:a16="http://schemas.microsoft.com/office/drawing/2014/main" id="{163ADA46-C959-4CCF-8DCA-D0CFA26746AC}"/>
              </a:ext>
            </a:extLst>
          </p:cNvPr>
          <p:cNvSpPr/>
          <p:nvPr/>
        </p:nvSpPr>
        <p:spPr bwMode="auto">
          <a:xfrm>
            <a:off x="8504840" y="594522"/>
            <a:ext cx="1710519" cy="410697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rPr>
              <a:t>Customer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43FB36C0-4144-4C42-9BEC-9E675DACBBC1}"/>
              </a:ext>
            </a:extLst>
          </p:cNvPr>
          <p:cNvSpPr/>
          <p:nvPr/>
        </p:nvSpPr>
        <p:spPr bwMode="auto">
          <a:xfrm>
            <a:off x="10328771" y="596768"/>
            <a:ext cx="1710519" cy="410697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rPr>
              <a:t>Microsoft</a:t>
            </a:r>
          </a:p>
        </p:txBody>
      </p:sp>
      <p:sp>
        <p:nvSpPr>
          <p:cNvPr id="74" name="Rectangle: Rounded Corners 73">
            <a:extLst>
              <a:ext uri="{FF2B5EF4-FFF2-40B4-BE49-F238E27FC236}">
                <a16:creationId xmlns:a16="http://schemas.microsoft.com/office/drawing/2014/main" id="{0191E485-A492-473A-92EB-DDC8689FC84D}"/>
              </a:ext>
            </a:extLst>
          </p:cNvPr>
          <p:cNvSpPr/>
          <p:nvPr/>
        </p:nvSpPr>
        <p:spPr bwMode="auto">
          <a:xfrm>
            <a:off x="4579886" y="1773565"/>
            <a:ext cx="7459403" cy="1420011"/>
          </a:xfrm>
          <a:prstGeom prst="roundRect">
            <a:avLst/>
          </a:prstGeom>
          <a:noFill/>
          <a:ln w="19050">
            <a:solidFill>
              <a:srgbClr val="00205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1600" dirty="0"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1B112169-928C-478A-979A-4046EFCBEB07}"/>
              </a:ext>
            </a:extLst>
          </p:cNvPr>
          <p:cNvSpPr txBox="1"/>
          <p:nvPr/>
        </p:nvSpPr>
        <p:spPr>
          <a:xfrm>
            <a:off x="6689187" y="2271860"/>
            <a:ext cx="5062682" cy="43088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2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Always retained by customer</a:t>
            </a:r>
          </a:p>
        </p:txBody>
      </p:sp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id="{B30D19CA-EAFE-413C-8A5C-8F888D2B276C}"/>
              </a:ext>
            </a:extLst>
          </p:cNvPr>
          <p:cNvSpPr/>
          <p:nvPr/>
        </p:nvSpPr>
        <p:spPr bwMode="auto">
          <a:xfrm>
            <a:off x="4579886" y="3345977"/>
            <a:ext cx="7459403" cy="1907697"/>
          </a:xfrm>
          <a:prstGeom prst="roundRect">
            <a:avLst/>
          </a:prstGeom>
          <a:noFill/>
          <a:ln w="19050">
            <a:solidFill>
              <a:srgbClr val="00205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1600" dirty="0"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DF3C5F13-E98C-480E-9018-DA543E2B5157}"/>
              </a:ext>
            </a:extLst>
          </p:cNvPr>
          <p:cNvSpPr txBox="1"/>
          <p:nvPr/>
        </p:nvSpPr>
        <p:spPr>
          <a:xfrm>
            <a:off x="6689187" y="4114323"/>
            <a:ext cx="5062682" cy="43088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2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Varies by service type</a:t>
            </a:r>
          </a:p>
        </p:txBody>
      </p:sp>
      <p:sp>
        <p:nvSpPr>
          <p:cNvPr id="78" name="Rectangle: Rounded Corners 77">
            <a:extLst>
              <a:ext uri="{FF2B5EF4-FFF2-40B4-BE49-F238E27FC236}">
                <a16:creationId xmlns:a16="http://schemas.microsoft.com/office/drawing/2014/main" id="{92150CF0-0B83-46A3-B5B7-CAE30D29BD86}"/>
              </a:ext>
            </a:extLst>
          </p:cNvPr>
          <p:cNvSpPr/>
          <p:nvPr/>
        </p:nvSpPr>
        <p:spPr bwMode="auto">
          <a:xfrm>
            <a:off x="4582160" y="5379507"/>
            <a:ext cx="7459403" cy="1412543"/>
          </a:xfrm>
          <a:prstGeom prst="roundRect">
            <a:avLst/>
          </a:prstGeom>
          <a:noFill/>
          <a:ln w="19050">
            <a:solidFill>
              <a:srgbClr val="00205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1600" dirty="0"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A0397298-8CF6-4C3D-97D1-4905D69BB1A5}"/>
              </a:ext>
            </a:extLst>
          </p:cNvPr>
          <p:cNvSpPr txBox="1"/>
          <p:nvPr/>
        </p:nvSpPr>
        <p:spPr>
          <a:xfrm>
            <a:off x="6691461" y="5870334"/>
            <a:ext cx="5062682" cy="43088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2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Transfers to Microsoft</a:t>
            </a:r>
          </a:p>
        </p:txBody>
      </p:sp>
    </p:spTree>
    <p:extLst>
      <p:ext uri="{BB962C8B-B14F-4D97-AF65-F5344CB8AC3E}">
        <p14:creationId xmlns:p14="http://schemas.microsoft.com/office/powerpoint/2010/main" val="165364296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 animBg="1"/>
      <p:bldP spid="75" grpId="0"/>
      <p:bldP spid="76" grpId="0" animBg="1"/>
      <p:bldP spid="77" grpId="0"/>
      <p:bldP spid="78" grpId="0" animBg="1"/>
      <p:bldP spid="7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08A22-9465-4755-A8BB-66F9ED3F9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Strengthen security posture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C2AEF8B-304F-4768-90E2-01789CBBFBB8}"/>
              </a:ext>
            </a:extLst>
          </p:cNvPr>
          <p:cNvSpPr txBox="1"/>
          <p:nvPr/>
        </p:nvSpPr>
        <p:spPr>
          <a:xfrm>
            <a:off x="7349317" y="2577940"/>
            <a:ext cx="4027254" cy="30777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</a:rPr>
              <a:t>Continuously assess security state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79FD409-781F-4C4F-9DAA-4D8E4F47CD9E}"/>
              </a:ext>
            </a:extLst>
          </p:cNvPr>
          <p:cNvSpPr txBox="1"/>
          <p:nvPr/>
        </p:nvSpPr>
        <p:spPr>
          <a:xfrm>
            <a:off x="7349317" y="4521920"/>
            <a:ext cx="4027252" cy="61555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</a:rPr>
              <a:t>Manage organizational security policy and compliance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00EBE39-9366-4808-8738-3493BF7F4863}"/>
              </a:ext>
            </a:extLst>
          </p:cNvPr>
          <p:cNvSpPr txBox="1"/>
          <p:nvPr/>
        </p:nvSpPr>
        <p:spPr>
          <a:xfrm>
            <a:off x="7349316" y="3420527"/>
            <a:ext cx="4027253" cy="61555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</a:rPr>
              <a:t>Optimize and improve security by configuring recommended controls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0710444-1088-452C-AB7C-F11A7671DE2D}"/>
              </a:ext>
            </a:extLst>
          </p:cNvPr>
          <p:cNvGrpSpPr/>
          <p:nvPr/>
        </p:nvGrpSpPr>
        <p:grpSpPr>
          <a:xfrm>
            <a:off x="815431" y="2569894"/>
            <a:ext cx="3922673" cy="2259803"/>
            <a:chOff x="998311" y="2344425"/>
            <a:chExt cx="3922673" cy="2259803"/>
          </a:xfrm>
        </p:grpSpPr>
        <p:sp>
          <p:nvSpPr>
            <p:cNvPr id="16" name="Freeform 95">
              <a:extLst>
                <a:ext uri="{FF2B5EF4-FFF2-40B4-BE49-F238E27FC236}">
                  <a16:creationId xmlns:a16="http://schemas.microsoft.com/office/drawing/2014/main" id="{E0F65283-F96E-4E0F-ADF6-F09C9875771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98311" y="2344425"/>
              <a:ext cx="3922673" cy="2259803"/>
            </a:xfrm>
            <a:custGeom>
              <a:avLst/>
              <a:gdLst>
                <a:gd name="T0" fmla="*/ 618 w 736"/>
                <a:gd name="T1" fmla="*/ 213 h 484"/>
                <a:gd name="T2" fmla="*/ 618 w 736"/>
                <a:gd name="T3" fmla="*/ 203 h 484"/>
                <a:gd name="T4" fmla="*/ 415 w 736"/>
                <a:gd name="T5" fmla="*/ 0 h 484"/>
                <a:gd name="T6" fmla="*/ 246 w 736"/>
                <a:gd name="T7" fmla="*/ 91 h 484"/>
                <a:gd name="T8" fmla="*/ 191 w 736"/>
                <a:gd name="T9" fmla="*/ 76 h 484"/>
                <a:gd name="T10" fmla="*/ 125 w 736"/>
                <a:gd name="T11" fmla="*/ 96 h 484"/>
                <a:gd name="T12" fmla="*/ 73 w 736"/>
                <a:gd name="T13" fmla="*/ 191 h 484"/>
                <a:gd name="T14" fmla="*/ 0 w 736"/>
                <a:gd name="T15" fmla="*/ 325 h 484"/>
                <a:gd name="T16" fmla="*/ 142 w 736"/>
                <a:gd name="T17" fmla="*/ 484 h 484"/>
                <a:gd name="T18" fmla="*/ 160 w 736"/>
                <a:gd name="T19" fmla="*/ 484 h 484"/>
                <a:gd name="T20" fmla="*/ 176 w 736"/>
                <a:gd name="T21" fmla="*/ 484 h 484"/>
                <a:gd name="T22" fmla="*/ 507 w 736"/>
                <a:gd name="T23" fmla="*/ 484 h 484"/>
                <a:gd name="T24" fmla="*/ 514 w 736"/>
                <a:gd name="T25" fmla="*/ 484 h 484"/>
                <a:gd name="T26" fmla="*/ 522 w 736"/>
                <a:gd name="T27" fmla="*/ 484 h 484"/>
                <a:gd name="T28" fmla="*/ 546 w 736"/>
                <a:gd name="T29" fmla="*/ 484 h 484"/>
                <a:gd name="T30" fmla="*/ 599 w 736"/>
                <a:gd name="T31" fmla="*/ 484 h 484"/>
                <a:gd name="T32" fmla="*/ 736 w 736"/>
                <a:gd name="T33" fmla="*/ 348 h 484"/>
                <a:gd name="T34" fmla="*/ 618 w 736"/>
                <a:gd name="T35" fmla="*/ 213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36" h="484">
                  <a:moveTo>
                    <a:pt x="618" y="213"/>
                  </a:moveTo>
                  <a:cubicBezTo>
                    <a:pt x="618" y="210"/>
                    <a:pt x="618" y="206"/>
                    <a:pt x="618" y="203"/>
                  </a:cubicBezTo>
                  <a:cubicBezTo>
                    <a:pt x="618" y="91"/>
                    <a:pt x="527" y="0"/>
                    <a:pt x="415" y="0"/>
                  </a:cubicBezTo>
                  <a:cubicBezTo>
                    <a:pt x="345" y="0"/>
                    <a:pt x="283" y="37"/>
                    <a:pt x="246" y="91"/>
                  </a:cubicBezTo>
                  <a:cubicBezTo>
                    <a:pt x="230" y="82"/>
                    <a:pt x="211" y="76"/>
                    <a:pt x="191" y="76"/>
                  </a:cubicBezTo>
                  <a:cubicBezTo>
                    <a:pt x="167" y="76"/>
                    <a:pt x="144" y="83"/>
                    <a:pt x="125" y="96"/>
                  </a:cubicBezTo>
                  <a:cubicBezTo>
                    <a:pt x="94" y="116"/>
                    <a:pt x="74" y="151"/>
                    <a:pt x="73" y="191"/>
                  </a:cubicBezTo>
                  <a:cubicBezTo>
                    <a:pt x="30" y="219"/>
                    <a:pt x="0" y="269"/>
                    <a:pt x="0" y="325"/>
                  </a:cubicBezTo>
                  <a:cubicBezTo>
                    <a:pt x="0" y="407"/>
                    <a:pt x="62" y="475"/>
                    <a:pt x="142" y="484"/>
                  </a:cubicBezTo>
                  <a:cubicBezTo>
                    <a:pt x="148" y="484"/>
                    <a:pt x="154" y="484"/>
                    <a:pt x="160" y="484"/>
                  </a:cubicBezTo>
                  <a:cubicBezTo>
                    <a:pt x="165" y="484"/>
                    <a:pt x="171" y="484"/>
                    <a:pt x="176" y="484"/>
                  </a:cubicBezTo>
                  <a:cubicBezTo>
                    <a:pt x="250" y="484"/>
                    <a:pt x="425" y="484"/>
                    <a:pt x="507" y="484"/>
                  </a:cubicBezTo>
                  <a:cubicBezTo>
                    <a:pt x="510" y="484"/>
                    <a:pt x="512" y="484"/>
                    <a:pt x="514" y="484"/>
                  </a:cubicBezTo>
                  <a:cubicBezTo>
                    <a:pt x="522" y="484"/>
                    <a:pt x="522" y="484"/>
                    <a:pt x="522" y="484"/>
                  </a:cubicBezTo>
                  <a:cubicBezTo>
                    <a:pt x="526" y="484"/>
                    <a:pt x="538" y="484"/>
                    <a:pt x="546" y="484"/>
                  </a:cubicBezTo>
                  <a:cubicBezTo>
                    <a:pt x="599" y="484"/>
                    <a:pt x="599" y="484"/>
                    <a:pt x="599" y="484"/>
                  </a:cubicBezTo>
                  <a:cubicBezTo>
                    <a:pt x="675" y="483"/>
                    <a:pt x="736" y="422"/>
                    <a:pt x="736" y="348"/>
                  </a:cubicBezTo>
                  <a:cubicBezTo>
                    <a:pt x="736" y="279"/>
                    <a:pt x="684" y="222"/>
                    <a:pt x="618" y="213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38100">
              <a:noFill/>
              <a:round/>
              <a:headEnd/>
              <a:tailEnd/>
            </a:ln>
            <a:extLst/>
          </p:spPr>
          <p:txBody>
            <a:bodyPr vert="horz" wrap="square" lIns="91388" tIns="45694" rIns="91388" bIns="4569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69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8A99EB6-1460-40DC-A8F0-7896F4EABAC3}"/>
                </a:ext>
              </a:extLst>
            </p:cNvPr>
            <p:cNvSpPr txBox="1"/>
            <p:nvPr/>
          </p:nvSpPr>
          <p:spPr>
            <a:xfrm>
              <a:off x="1692036" y="4122158"/>
              <a:ext cx="2535222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  <a:latin typeface="+mj-lt"/>
                </a:rPr>
                <a:t>Azure Security Center</a:t>
              </a:r>
            </a:p>
          </p:txBody>
        </p: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D4A209A-4BCA-45E1-A5B5-42B044D91654}"/>
              </a:ext>
            </a:extLst>
          </p:cNvPr>
          <p:cNvCxnSpPr>
            <a:cxnSpLocks/>
          </p:cNvCxnSpPr>
          <p:nvPr/>
        </p:nvCxnSpPr>
        <p:spPr>
          <a:xfrm>
            <a:off x="4704651" y="3851214"/>
            <a:ext cx="882110" cy="0"/>
          </a:xfrm>
          <a:prstGeom prst="line">
            <a:avLst/>
          </a:prstGeom>
          <a:ln w="19050">
            <a:solidFill>
              <a:schemeClr val="tx2"/>
            </a:solidFill>
            <a:headEnd type="none" w="lg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Left Bracket 12">
            <a:extLst>
              <a:ext uri="{FF2B5EF4-FFF2-40B4-BE49-F238E27FC236}">
                <a16:creationId xmlns:a16="http://schemas.microsoft.com/office/drawing/2014/main" id="{33836EC0-D9DF-456E-ABF5-BBFCD47B4008}"/>
              </a:ext>
            </a:extLst>
          </p:cNvPr>
          <p:cNvSpPr/>
          <p:nvPr/>
        </p:nvSpPr>
        <p:spPr>
          <a:xfrm>
            <a:off x="6906321" y="2381999"/>
            <a:ext cx="238293" cy="2914768"/>
          </a:xfrm>
          <a:prstGeom prst="leftBracket">
            <a:avLst>
              <a:gd name="adj" fmla="val 97459"/>
            </a:avLst>
          </a:prstGeom>
          <a:ln w="19050">
            <a:solidFill>
              <a:schemeClr val="tx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1FB35809-0E56-4839-B961-A50C2939DD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58712" y="3022772"/>
            <a:ext cx="1040935" cy="1040935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C1C82183-81E7-4001-859F-1E8C8215C034}"/>
              </a:ext>
            </a:extLst>
          </p:cNvPr>
          <p:cNvGrpSpPr/>
          <p:nvPr/>
        </p:nvGrpSpPr>
        <p:grpSpPr>
          <a:xfrm>
            <a:off x="5906258" y="3558297"/>
            <a:ext cx="550254" cy="585833"/>
            <a:chOff x="1268627" y="1173644"/>
            <a:chExt cx="1772203" cy="1886793"/>
          </a:xfrm>
        </p:grpSpPr>
        <p:sp>
          <p:nvSpPr>
            <p:cNvPr id="30" name="Shield_EA18" title="Icon of a shield">
              <a:extLst>
                <a:ext uri="{FF2B5EF4-FFF2-40B4-BE49-F238E27FC236}">
                  <a16:creationId xmlns:a16="http://schemas.microsoft.com/office/drawing/2014/main" id="{E47B9C3E-A7F8-433C-9E05-BA48C6CF7DA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268627" y="1173644"/>
              <a:ext cx="1772203" cy="1886793"/>
            </a:xfrm>
            <a:custGeom>
              <a:avLst/>
              <a:gdLst>
                <a:gd name="T0" fmla="*/ 3500 w 3500"/>
                <a:gd name="T1" fmla="*/ 1375 h 3725"/>
                <a:gd name="T2" fmla="*/ 1750 w 3500"/>
                <a:gd name="T3" fmla="*/ 3725 h 3725"/>
                <a:gd name="T4" fmla="*/ 0 w 3500"/>
                <a:gd name="T5" fmla="*/ 1375 h 3725"/>
                <a:gd name="T6" fmla="*/ 0 w 3500"/>
                <a:gd name="T7" fmla="*/ 500 h 3725"/>
                <a:gd name="T8" fmla="*/ 1125 w 3500"/>
                <a:gd name="T9" fmla="*/ 187 h 3725"/>
                <a:gd name="T10" fmla="*/ 1750 w 3500"/>
                <a:gd name="T11" fmla="*/ 0 h 3725"/>
                <a:gd name="T12" fmla="*/ 2375 w 3500"/>
                <a:gd name="T13" fmla="*/ 187 h 3725"/>
                <a:gd name="T14" fmla="*/ 3500 w 3500"/>
                <a:gd name="T15" fmla="*/ 500 h 3725"/>
                <a:gd name="T16" fmla="*/ 3500 w 3500"/>
                <a:gd name="T17" fmla="*/ 1375 h 37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00" h="3725">
                  <a:moveTo>
                    <a:pt x="3500" y="1375"/>
                  </a:moveTo>
                  <a:cubicBezTo>
                    <a:pt x="3500" y="2302"/>
                    <a:pt x="2831" y="3117"/>
                    <a:pt x="1750" y="3725"/>
                  </a:cubicBezTo>
                  <a:cubicBezTo>
                    <a:pt x="669" y="3117"/>
                    <a:pt x="0" y="2302"/>
                    <a:pt x="0" y="1375"/>
                  </a:cubicBezTo>
                  <a:cubicBezTo>
                    <a:pt x="0" y="500"/>
                    <a:pt x="0" y="500"/>
                    <a:pt x="0" y="500"/>
                  </a:cubicBezTo>
                  <a:cubicBezTo>
                    <a:pt x="440" y="500"/>
                    <a:pt x="837" y="380"/>
                    <a:pt x="1125" y="187"/>
                  </a:cubicBezTo>
                  <a:cubicBezTo>
                    <a:pt x="1285" y="71"/>
                    <a:pt x="1506" y="0"/>
                    <a:pt x="1750" y="0"/>
                  </a:cubicBezTo>
                  <a:cubicBezTo>
                    <a:pt x="1994" y="0"/>
                    <a:pt x="2215" y="71"/>
                    <a:pt x="2375" y="187"/>
                  </a:cubicBezTo>
                  <a:cubicBezTo>
                    <a:pt x="2663" y="380"/>
                    <a:pt x="3060" y="500"/>
                    <a:pt x="3500" y="500"/>
                  </a:cubicBezTo>
                  <a:lnTo>
                    <a:pt x="3500" y="1375"/>
                  </a:lnTo>
                  <a:close/>
                </a:path>
              </a:pathLst>
            </a:custGeom>
            <a:noFill/>
            <a:ln w="19050" cap="sq">
              <a:solidFill>
                <a:schemeClr val="tx1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1" name="Block Arc 30">
              <a:extLst>
                <a:ext uri="{FF2B5EF4-FFF2-40B4-BE49-F238E27FC236}">
                  <a16:creationId xmlns:a16="http://schemas.microsoft.com/office/drawing/2014/main" id="{848C77E9-F656-4026-A1C6-7FBA4018C355}"/>
                </a:ext>
              </a:extLst>
            </p:cNvPr>
            <p:cNvSpPr/>
            <p:nvPr/>
          </p:nvSpPr>
          <p:spPr bwMode="auto">
            <a:xfrm>
              <a:off x="1479088" y="1450029"/>
              <a:ext cx="1351280" cy="1351280"/>
            </a:xfrm>
            <a:prstGeom prst="blockArc">
              <a:avLst>
                <a:gd name="adj1" fmla="val 10800000"/>
                <a:gd name="adj2" fmla="val 18441437"/>
                <a:gd name="adj3" fmla="val 0"/>
              </a:avLst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dirty="0"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32" name="Block Arc 31">
              <a:extLst>
                <a:ext uri="{FF2B5EF4-FFF2-40B4-BE49-F238E27FC236}">
                  <a16:creationId xmlns:a16="http://schemas.microsoft.com/office/drawing/2014/main" id="{8A9ACD6C-B842-4449-AF6B-72F2AF42FBB9}"/>
                </a:ext>
              </a:extLst>
            </p:cNvPr>
            <p:cNvSpPr/>
            <p:nvPr/>
          </p:nvSpPr>
          <p:spPr bwMode="auto">
            <a:xfrm rot="3245473">
              <a:off x="1479088" y="1450029"/>
              <a:ext cx="1351280" cy="1351280"/>
            </a:xfrm>
            <a:prstGeom prst="blockArc">
              <a:avLst>
                <a:gd name="adj1" fmla="val 16243672"/>
                <a:gd name="adj2" fmla="val 18441437"/>
                <a:gd name="adj3" fmla="val 0"/>
              </a:avLst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dirty="0"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6B37ACF6-4A8C-428D-8FDF-B0A895851B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43528" y="1647396"/>
              <a:ext cx="499505" cy="404374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B03DD332-66C5-4A41-B78B-A67E95D25EB1}"/>
                </a:ext>
              </a:extLst>
            </p:cNvPr>
            <p:cNvSpPr/>
            <p:nvPr/>
          </p:nvSpPr>
          <p:spPr bwMode="auto">
            <a:xfrm>
              <a:off x="2055004" y="1956058"/>
              <a:ext cx="191425" cy="191425"/>
            </a:xfrm>
            <a:prstGeom prst="ellipse">
              <a:avLst/>
            </a:prstGeom>
            <a:solidFill>
              <a:schemeClr val="bg2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dirty="0"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50548461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5-50203_Microsoft_Ignite_Template">
  <a:themeElements>
    <a:clrScheme name="Microsoft Ignite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0078D4"/>
      </a:accent1>
      <a:accent2>
        <a:srgbClr val="002050"/>
      </a:accent2>
      <a:accent3>
        <a:srgbClr val="D83B01"/>
      </a:accent3>
      <a:accent4>
        <a:srgbClr val="F37521"/>
      </a:accent4>
      <a:accent5>
        <a:srgbClr val="737373"/>
      </a:accent5>
      <a:accent6>
        <a:srgbClr val="D2D2D2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1600" dirty="0">
            <a:gradFill>
              <a:gsLst>
                <a:gs pos="40075">
                  <a:srgbClr val="FFFFFF"/>
                </a:gs>
                <a:gs pos="3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Ignite_2018_16x9_Breakout_Template.potx" id="{C7000453-3526-4386-9DA2-46B29A4A4A92}" vid="{534B2013-2CEB-4777-BD7E-60DC2D4FD2E8}"/>
    </a:ext>
  </a:extLst>
</a:theme>
</file>

<file path=ppt/theme/theme2.xml><?xml version="1.0" encoding="utf-8"?>
<a:theme xmlns:a="http://schemas.openxmlformats.org/drawingml/2006/main" name="1_5-50203_Microsoft_Ignite_Template">
  <a:themeElements>
    <a:clrScheme name="Microsoft Ignite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0078D4"/>
      </a:accent1>
      <a:accent2>
        <a:srgbClr val="002050"/>
      </a:accent2>
      <a:accent3>
        <a:srgbClr val="D83B01"/>
      </a:accent3>
      <a:accent4>
        <a:srgbClr val="F37521"/>
      </a:accent4>
      <a:accent5>
        <a:srgbClr val="737373"/>
      </a:accent5>
      <a:accent6>
        <a:srgbClr val="D2D2D2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1600" dirty="0">
            <a:gradFill>
              <a:gsLst>
                <a:gs pos="40075">
                  <a:srgbClr val="FFFFFF"/>
                </a:gs>
                <a:gs pos="3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Ignite_2018_16x9_Breakout_Template_v03.potx" id="{5E894424-2207-423C-A364-F5291691CAB1}" vid="{DF080804-2077-43CC-975F-A513A0AE6AD8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External_x0020_Speaker xmlns="5a4b3278-325d-441a-b38f-6f1926bc734e" xsi:nil="true"/>
    <j478fa01fff54a9d85f93cc1f742caa8 xmlns="5a4b3278-325d-441a-b38f-6f1926bc734e">
      <Terms xmlns="http://schemas.microsoft.com/office/infopath/2007/PartnerControls"/>
    </j478fa01fff54a9d85f93cc1f742caa8>
    <Event_x0020_End_x0020_Date xmlns="5a4b3278-325d-441a-b38f-6f1926bc734e" xsi:nil="true"/>
    <LikesCount xmlns="http://schemas.microsoft.com/sharepoint/v3" xsi:nil="true"/>
    <MS_x0020_Speaker xmlns="5a4b3278-325d-441a-b38f-6f1926bc734e">
      <UserInfo>
        <DisplayName/>
        <AccountId xsi:nil="true"/>
        <AccountType/>
      </UserInfo>
    </MS_x0020_Speaker>
    <o33121adfc264c7dbcad13be7db3ea4b xmlns="5a4b3278-325d-441a-b38f-6f1926bc734e">
      <Terms xmlns="http://schemas.microsoft.com/office/infopath/2007/PartnerControls">
        <TermInfo xmlns="http://schemas.microsoft.com/office/infopath/2007/PartnerControls">
          <TermName xmlns="http://schemas.microsoft.com/office/infopath/2007/PartnerControls">Microsoft Ignite</TermName>
          <TermId xmlns="http://schemas.microsoft.com/office/infopath/2007/PartnerControls">9323c522-fe4b-4922-816b-10a1920d7afb</TermId>
        </TermInfo>
      </Terms>
    </o33121adfc264c7dbcad13be7db3ea4b>
    <Session_x0020_Code xmlns="5a4b3278-325d-441a-b38f-6f1926bc734e" xsi:nil="true"/>
    <Presentation_x0020_Date xmlns="5a4b3278-325d-441a-b38f-6f1926bc734e" xsi:nil="true"/>
    <ba5aa7e3a41a404e868a451481761228 xmlns="5a4b3278-325d-441a-b38f-6f1926bc734e">
      <Terms xmlns="http://schemas.microsoft.com/office/infopath/2007/PartnerControls">
        <TermInfo xmlns="http://schemas.microsoft.com/office/infopath/2007/PartnerControls">
          <TermName xmlns="http://schemas.microsoft.com/office/infopath/2007/PartnerControls">Orange County Convention Center</TermName>
          <TermId xmlns="http://schemas.microsoft.com/office/infopath/2007/PartnerControls">bd993e89-aa48-4695-84e0-3b53e88b1a79</TermId>
        </TermInfo>
      </Terms>
    </ba5aa7e3a41a404e868a451481761228>
    <n26c0b7259a14f82a9880173edc4cb73 xmlns="5a4b3278-325d-441a-b38f-6f1926bc734e">
      <Terms xmlns="http://schemas.microsoft.com/office/infopath/2007/PartnerControls"/>
    </n26c0b7259a14f82a9880173edc4cb73>
    <c4b02e5b2c48420dbed84c0f2f02e9a3 xmlns="5a4b3278-325d-441a-b38f-6f1926bc734e">
      <Terms xmlns="http://schemas.microsoft.com/office/infopath/2007/PartnerControls">
        <TermInfo xmlns="http://schemas.microsoft.com/office/infopath/2007/PartnerControls">
          <TermName xmlns="http://schemas.microsoft.com/office/infopath/2007/PartnerControls">Orlando</TermName>
          <TermId xmlns="http://schemas.microsoft.com/office/infopath/2007/PartnerControls">8cc4ed56-1866-4501-a22c-89aafde6f59b</TermId>
        </TermInfo>
      </Terms>
    </c4b02e5b2c48420dbed84c0f2f02e9a3>
    <Event_x0020_Start_x0020_Date xmlns="5a4b3278-325d-441a-b38f-6f1926bc734e" xsi:nil="true"/>
    <MS_x0020_Content_x0020_Owner xmlns="5a4b3278-325d-441a-b38f-6f1926bc734e">
      <UserInfo>
        <DisplayName/>
        <AccountId xsi:nil="true"/>
        <AccountType/>
      </UserInfo>
    </MS_x0020_Content_x0020_Owner>
    <TaxKeywordTaxHTField xmlns="230e9df3-be65-4c73-a93b-d1236ebd677e">
      <Terms xmlns="http://schemas.microsoft.com/office/infopath/2007/PartnerControls">
        <TermInfo xmlns="http://schemas.microsoft.com/office/infopath/2007/PartnerControls">
          <TermName xmlns="http://schemas.microsoft.com/office/infopath/2007/PartnerControls">Microsoft Ignite</TermName>
          <TermId xmlns="http://schemas.microsoft.com/office/infopath/2007/PartnerControls">9323c522-fe4b-4922-816b-10a1920d7afb</TermId>
        </TermInfo>
      </Terms>
    </TaxKeywordTaxHTField>
    <j129f3114929433a812312450a84994c xmlns="5a4b3278-325d-441a-b38f-6f1926bc734e">
      <Terms xmlns="http://schemas.microsoft.com/office/infopath/2007/PartnerControls"/>
    </j129f3114929433a812312450a84994c>
    <TaxCatchAll xmlns="230e9df3-be65-4c73-a93b-d1236ebd677e">
      <Value>88</Value>
      <Value>87</Value>
      <Value>36</Value>
      <Value>35</Value>
    </TaxCatchAll>
    <e1750f71052543bd8c4d7217e9f56da0 xmlns="5a4b3278-325d-441a-b38f-6f1926bc734e">
      <Terms xmlns="http://schemas.microsoft.com/office/infopath/2007/PartnerControls"/>
    </e1750f71052543bd8c4d7217e9f56da0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PresentationsDoc" ma:contentTypeID="0x010100606EF5350B4AC34299E527B9221D6B5E001A2DF7EB5935C14F830206357EC2322C" ma:contentTypeVersion="28" ma:contentTypeDescription="" ma:contentTypeScope="" ma:versionID="89820f8793a6ca73003c656d7991e932">
  <xsd:schema xmlns:xsd="http://www.w3.org/2001/XMLSchema" xmlns:xs="http://www.w3.org/2001/XMLSchema" xmlns:p="http://schemas.microsoft.com/office/2006/metadata/properties" xmlns:ns1="http://schemas.microsoft.com/sharepoint/v3" xmlns:ns2="5a4b3278-325d-441a-b38f-6f1926bc734e" xmlns:ns3="230e9df3-be65-4c73-a93b-d1236ebd677e" xmlns:ns5="9d1f81f6-e953-47ea-988e-33ed651c58e6" targetNamespace="http://schemas.microsoft.com/office/2006/metadata/properties" ma:root="true" ma:fieldsID="d4fe6f4c1c2f9fef057ecaf6d3d71565" ns1:_="" ns2:_="" ns3:_="" ns5:_="">
    <xsd:import namespace="http://schemas.microsoft.com/sharepoint/v3"/>
    <xsd:import namespace="5a4b3278-325d-441a-b38f-6f1926bc734e"/>
    <xsd:import namespace="230e9df3-be65-4c73-a93b-d1236ebd677e"/>
    <xsd:import namespace="9d1f81f6-e953-47ea-988e-33ed651c58e6"/>
    <xsd:element name="properties">
      <xsd:complexType>
        <xsd:sequence>
          <xsd:element name="documentManagement">
            <xsd:complexType>
              <xsd:all>
                <xsd:element ref="ns2:o33121adfc264c7dbcad13be7db3ea4b" minOccurs="0"/>
                <xsd:element ref="ns3:TaxCatchAll" minOccurs="0"/>
                <xsd:element ref="ns3:TaxCatchAllLabel" minOccurs="0"/>
                <xsd:element ref="ns2:c4b02e5b2c48420dbed84c0f2f02e9a3" minOccurs="0"/>
                <xsd:element ref="ns2:ba5aa7e3a41a404e868a451481761228" minOccurs="0"/>
                <xsd:element ref="ns2:Event_x0020_Start_x0020_Date" minOccurs="0"/>
                <xsd:element ref="ns2:Event_x0020_End_x0020_Date" minOccurs="0"/>
                <xsd:element ref="ns2:Presentation_x0020_Date" minOccurs="0"/>
                <xsd:element ref="ns2:MS_x0020_Speaker" minOccurs="0"/>
                <xsd:element ref="ns2:External_x0020_Speaker" minOccurs="0"/>
                <xsd:element ref="ns2:j129f3114929433a812312450a84994c" minOccurs="0"/>
                <xsd:element ref="ns2:e1750f71052543bd8c4d7217e9f56da0" minOccurs="0"/>
                <xsd:element ref="ns2:Session_x0020_Code" minOccurs="0"/>
                <xsd:element ref="ns2:MS_x0020_Content_x0020_Owner" minOccurs="0"/>
                <xsd:element ref="ns2:j478fa01fff54a9d85f93cc1f742caa8" minOccurs="0"/>
                <xsd:element ref="ns2:n26c0b7259a14f82a9880173edc4cb73" minOccurs="0"/>
                <xsd:element ref="ns1:AverageRating" minOccurs="0"/>
                <xsd:element ref="ns1:RatingCount" minOccurs="0"/>
                <xsd:element ref="ns1:LikesCount" minOccurs="0"/>
                <xsd:element ref="ns3:TaxKeywordTaxHTField" minOccurs="0"/>
                <xsd:element ref="ns2:SharedWithUsers" minOccurs="0"/>
                <xsd:element ref="ns2:SharedWithDetails" minOccurs="0"/>
                <xsd:element ref="ns2:LastSharedByUser" minOccurs="0"/>
                <xsd:element ref="ns2:LastSharedByTime" minOccurs="0"/>
                <xsd:element ref="ns5:MediaServiceMetadata" minOccurs="0"/>
                <xsd:element ref="ns5:MediaServiceFastMetadata" minOccurs="0"/>
                <xsd:element ref="ns5:MediaServiceEventHashCode" minOccurs="0"/>
                <xsd:element ref="ns5:MediaServiceGeneration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AverageRating" ma:index="31" nillable="true" ma:displayName="Rating (0-5)" ma:decimals="2" ma:description="Average value of all the ratings that have been submitted" ma:internalName="AverageRating" ma:readOnly="true">
      <xsd:simpleType>
        <xsd:restriction base="dms:Number"/>
      </xsd:simpleType>
    </xsd:element>
    <xsd:element name="RatingCount" ma:index="32" nillable="true" ma:displayName="Number of Ratings" ma:decimals="0" ma:description="Number of ratings submitted" ma:internalName="RatingCount" ma:readOnly="true">
      <xsd:simpleType>
        <xsd:restriction base="dms:Number"/>
      </xsd:simpleType>
    </xsd:element>
    <xsd:element name="LikesCount" ma:index="33" nillable="true" ma:displayName="Number of Likes" ma:internalName="LikesCount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a4b3278-325d-441a-b38f-6f1926bc734e" elementFormDefault="qualified">
    <xsd:import namespace="http://schemas.microsoft.com/office/2006/documentManagement/types"/>
    <xsd:import namespace="http://schemas.microsoft.com/office/infopath/2007/PartnerControls"/>
    <xsd:element name="o33121adfc264c7dbcad13be7db3ea4b" ma:index="8" nillable="true" ma:taxonomy="true" ma:internalName="o33121adfc264c7dbcad13be7db3ea4b" ma:taxonomyFieldName="Event_x0020_Name" ma:displayName="Event Name" ma:default="" ma:fieldId="{833121ad-fc26-4c7d-bcad-13be7db3ea4b}" ma:sspId="e385fb40-52d4-4fae-9c5b-3e8ff8a5878e" ma:termSetId="32cfb7b5-aebe-4989-95ed-0d5619f5d6c0" ma:anchorId="eaa4d92a-3824-4a49-92be-7ef169e4e325" ma:open="false" ma:isKeyword="false">
      <xsd:complexType>
        <xsd:sequence>
          <xsd:element ref="pc:Terms" minOccurs="0" maxOccurs="1"/>
        </xsd:sequence>
      </xsd:complexType>
    </xsd:element>
    <xsd:element name="c4b02e5b2c48420dbed84c0f2f02e9a3" ma:index="12" nillable="true" ma:taxonomy="true" ma:internalName="c4b02e5b2c48420dbed84c0f2f02e9a3" ma:taxonomyFieldName="Event_x0020_Location" ma:displayName="Event Location" ma:default="" ma:fieldId="{c4b02e5b-2c48-420d-bed8-4c0f2f02e9a3}" ma:sspId="e385fb40-52d4-4fae-9c5b-3e8ff8a5878e" ma:termSetId="ff02addd-433e-4baa-a831-22be402789db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ba5aa7e3a41a404e868a451481761228" ma:index="14" nillable="true" ma:taxonomy="true" ma:internalName="ba5aa7e3a41a404e868a451481761228" ma:taxonomyFieldName="Event_x0020_Venue" ma:displayName="Event Venue" ma:default="" ma:fieldId="{ba5aa7e3-a41a-404e-868a-451481761228}" ma:sspId="e385fb40-52d4-4fae-9c5b-3e8ff8a5878e" ma:termSetId="ff02addd-433e-4baa-a831-22be402789db" ma:anchorId="d989be80-0593-11e1-be50-0800200c9a66" ma:open="false" ma:isKeyword="false">
      <xsd:complexType>
        <xsd:sequence>
          <xsd:element ref="pc:Terms" minOccurs="0" maxOccurs="1"/>
        </xsd:sequence>
      </xsd:complexType>
    </xsd:element>
    <xsd:element name="Event_x0020_Start_x0020_Date" ma:index="16" nillable="true" ma:displayName="Event Start Date" ma:format="DateOnly" ma:internalName="Event_x0020_Start_x0020_Date">
      <xsd:simpleType>
        <xsd:restriction base="dms:DateTime"/>
      </xsd:simpleType>
    </xsd:element>
    <xsd:element name="Event_x0020_End_x0020_Date" ma:index="17" nillable="true" ma:displayName="Event End Date" ma:format="DateOnly" ma:internalName="Event_x0020_End_x0020_Date">
      <xsd:simpleType>
        <xsd:restriction base="dms:DateTime"/>
      </xsd:simpleType>
    </xsd:element>
    <xsd:element name="Presentation_x0020_Date" ma:index="18" nillable="true" ma:displayName="Presentation Date" ma:format="DateOnly" ma:internalName="Presentation_x0020_Date">
      <xsd:simpleType>
        <xsd:restriction base="dms:DateTime"/>
      </xsd:simpleType>
    </xsd:element>
    <xsd:element name="MS_x0020_Speaker" ma:index="19" nillable="true" ma:displayName="MS Speaker" ma:list="UserInfo" ma:SharePointGroup="0" ma:internalName="MS_x0020_Speaker" ma:showField="ImnNam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xternal_x0020_Speaker" ma:index="20" nillable="true" ma:displayName="External Speaker" ma:internalName="External_x0020_Speaker">
      <xsd:simpleType>
        <xsd:restriction base="dms:Text">
          <xsd:maxLength value="255"/>
        </xsd:restriction>
      </xsd:simpleType>
    </xsd:element>
    <xsd:element name="j129f3114929433a812312450a84994c" ma:index="21" nillable="true" ma:taxonomy="true" ma:internalName="j129f3114929433a812312450a84994c" ma:taxonomyFieldName="Product" ma:displayName="Product" ma:default="" ma:fieldId="{3129f311-4929-433a-8123-12450a84994c}" ma:taxonomyMulti="true" ma:sspId="e385fb40-52d4-4fae-9c5b-3e8ff8a5878e" ma:termSetId="e8298524-23d5-441d-8e61-21bed1c2c470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e1750f71052543bd8c4d7217e9f56da0" ma:index="23" nillable="true" ma:taxonomy="true" ma:internalName="e1750f71052543bd8c4d7217e9f56da0" ma:taxonomyFieldName="Campaign" ma:displayName="Campaign" ma:default="" ma:fieldId="{e1750f71-0525-43bd-8c4d-7217e9f56da0}" ma:taxonomyMulti="true" ma:sspId="e385fb40-52d4-4fae-9c5b-3e8ff8a5878e" ma:termSetId="eb6054b1-3a98-4c79-97b4-d20150dd266e" ma:anchorId="a7bf803d-fc4f-4bb4-903c-88e76437cc17" ma:open="false" ma:isKeyword="false">
      <xsd:complexType>
        <xsd:sequence>
          <xsd:element ref="pc:Terms" minOccurs="0" maxOccurs="1"/>
        </xsd:sequence>
      </xsd:complexType>
    </xsd:element>
    <xsd:element name="Session_x0020_Code" ma:index="25" nillable="true" ma:displayName="Session Code" ma:internalName="Session_x0020_Code">
      <xsd:simpleType>
        <xsd:restriction base="dms:Text">
          <xsd:maxLength value="255"/>
        </xsd:restriction>
      </xsd:simpleType>
    </xsd:element>
    <xsd:element name="MS_x0020_Content_x0020_Owner" ma:index="26" nillable="true" ma:displayName="MS Content Owner" ma:list="UserInfo" ma:SharePointGroup="0" ma:internalName="MS_x0020_Content_x0020_Owner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j478fa01fff54a9d85f93cc1f742caa8" ma:index="27" nillable="true" ma:taxonomy="true" ma:internalName="j478fa01fff54a9d85f93cc1f742caa8" ma:taxonomyFieldName="Track" ma:displayName="Track" ma:default="" ma:fieldId="{3478fa01-fff5-4a9d-85f9-3cc1f742caa8}" ma:sspId="e385fb40-52d4-4fae-9c5b-3e8ff8a5878e" ma:termSetId="3d852f0a-ed69-4ada-86bc-dbe628c826af" ma:anchorId="00000000-0000-0000-0000-000000000000" ma:open="true" ma:isKeyword="false">
      <xsd:complexType>
        <xsd:sequence>
          <xsd:element ref="pc:Terms" minOccurs="0" maxOccurs="1"/>
        </xsd:sequence>
      </xsd:complexType>
    </xsd:element>
    <xsd:element name="n26c0b7259a14f82a9880173edc4cb73" ma:index="29" nillable="true" ma:taxonomy="true" ma:internalName="n26c0b7259a14f82a9880173edc4cb73" ma:taxonomyFieldName="Audience1" ma:displayName="Audience" ma:default="" ma:fieldId="{726c0b72-59a1-4f82-a988-0173edc4cb73}" ma:taxonomyMulti="true" ma:sspId="e385fb40-52d4-4fae-9c5b-3e8ff8a5878e" ma:termSetId="02c0b350-7782-44ed-b079-a5ef0c1b9fe9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aredWithUsers" ma:index="37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38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39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40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9" nillable="true" ma:displayName="Taxonomy Catch All Column" ma:description="" ma:hidden="true" ma:list="{8a521885-91de-4219-9471-899125a19f6f}" ma:internalName="TaxCatchAll" ma:showField="CatchAllData" ma:web="5a4b3278-325d-441a-b38f-6f1926bc734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0" nillable="true" ma:displayName="Taxonomy Catch All Column1" ma:description="" ma:hidden="true" ma:list="{8a521885-91de-4219-9471-899125a19f6f}" ma:internalName="TaxCatchAllLabel" ma:readOnly="true" ma:showField="CatchAllDataLabel" ma:web="5a4b3278-325d-441a-b38f-6f1926bc734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KeywordTaxHTField" ma:index="35" nillable="true" ma:taxonomy="true" ma:internalName="TaxKeywordTaxHTField" ma:taxonomyFieldName="TaxKeyword" ma:displayName="Enterprise Keywords" ma:fieldId="{23f27201-bee3-471e-b2e7-b64fd8b7ca38}" ma:taxonomyMulti="true" ma:sspId="e385fb40-52d4-4fae-9c5b-3e8ff8a5878e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d1f81f6-e953-47ea-988e-33ed651c58e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4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4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EventHashCode" ma:index="4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44" nillable="true" ma:displayName="MediaServiceGenerationTime" ma:hidden="true" ma:internalName="MediaServiceGenerationTim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 ma:index="34" ma:displayName="Keywords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990F116-B58F-4255-B05B-DA3808E0E5C6}">
  <ds:schemaRefs>
    <ds:schemaRef ds:uri="http://schemas.microsoft.com/office/2006/metadata/properties"/>
    <ds:schemaRef ds:uri="http://schemas.microsoft.com/office/infopath/2007/PartnerControls"/>
    <ds:schemaRef ds:uri="5a4b3278-325d-441a-b38f-6f1926bc734e"/>
    <ds:schemaRef ds:uri="http://schemas.microsoft.com/sharepoint/v3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E727CB25-3670-4E39-9571-DB8742C01E2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5a4b3278-325d-441a-b38f-6f1926bc734e"/>
    <ds:schemaRef ds:uri="230e9df3-be65-4c73-a93b-d1236ebd677e"/>
    <ds:schemaRef ds:uri="9d1f81f6-e953-47ea-988e-33ed651c58e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Microsoft_Ignite_2018_16x9_Breakout_Template</Template>
  <TotalTime>2143</TotalTime>
  <Words>3476</Words>
  <Application>Microsoft Office PowerPoint</Application>
  <PresentationFormat>Widescreen</PresentationFormat>
  <Paragraphs>701</Paragraphs>
  <Slides>37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37</vt:i4>
      </vt:variant>
    </vt:vector>
  </HeadingPairs>
  <TitlesOfParts>
    <vt:vector size="47" baseType="lpstr">
      <vt:lpstr>Arial</vt:lpstr>
      <vt:lpstr>Consolas</vt:lpstr>
      <vt:lpstr>Segoe UI</vt:lpstr>
      <vt:lpstr>Segoe UI Light</vt:lpstr>
      <vt:lpstr>Segoe UI Semibold</vt:lpstr>
      <vt:lpstr>Segoe UI Semilight</vt:lpstr>
      <vt:lpstr>Times New Roman</vt:lpstr>
      <vt:lpstr>Wingdings</vt:lpstr>
      <vt:lpstr>5-50203_Microsoft_Ignite_Template</vt:lpstr>
      <vt:lpstr>1_5-50203_Microsoft_Ignite_Template</vt:lpstr>
      <vt:lpstr>Practical guide for using Azure Security Center to protect hybrid cloud environment</vt:lpstr>
      <vt:lpstr>Intro</vt:lpstr>
      <vt:lpstr>Azure Security Center</vt:lpstr>
      <vt:lpstr>What is CWPP?</vt:lpstr>
      <vt:lpstr>Improving security across hybrid cloud environments</vt:lpstr>
      <vt:lpstr>Securing VMs/Compute workloads</vt:lpstr>
      <vt:lpstr>PowerPoint Presentation</vt:lpstr>
      <vt:lpstr>Responsibility zones</vt:lpstr>
      <vt:lpstr>Strengthen security posture</vt:lpstr>
      <vt:lpstr>Securing Compute workloads </vt:lpstr>
      <vt:lpstr>Protect against threats</vt:lpstr>
      <vt:lpstr>Creating Custom Security Alerts</vt:lpstr>
      <vt:lpstr>What is a custom alert?</vt:lpstr>
      <vt:lpstr>Custom alert example</vt:lpstr>
      <vt:lpstr>Demo – Attack simulation &amp; creating custom alerts</vt:lpstr>
      <vt:lpstr>Get secure faster</vt:lpstr>
      <vt:lpstr>Securing Azure Subscriptions at Scale</vt:lpstr>
      <vt:lpstr>Configure Data Collection</vt:lpstr>
      <vt:lpstr>Configure Policy</vt:lpstr>
      <vt:lpstr>Configure Policy</vt:lpstr>
      <vt:lpstr>Configure Policy</vt:lpstr>
      <vt:lpstr>Demo – Set Policy using Management Group</vt:lpstr>
      <vt:lpstr>PowerShell</vt:lpstr>
      <vt:lpstr>PowerShell</vt:lpstr>
      <vt:lpstr>ARM</vt:lpstr>
      <vt:lpstr>PowerShell – Management Groups and Policy</vt:lpstr>
      <vt:lpstr>PowerShell – Management Groups and Policy</vt:lpstr>
      <vt:lpstr>PowerShell</vt:lpstr>
      <vt:lpstr>Triggering automation from security alerts</vt:lpstr>
      <vt:lpstr>Automating  Response</vt:lpstr>
      <vt:lpstr>Automating  Response</vt:lpstr>
      <vt:lpstr>Automating  Response</vt:lpstr>
      <vt:lpstr>Automating  Response</vt:lpstr>
      <vt:lpstr>Automating  Response</vt:lpstr>
      <vt:lpstr>Closing</vt:lpstr>
      <vt:lpstr>Resources</vt:lpstr>
      <vt:lpstr>PowerPoint Presentation</vt:lpstr>
    </vt:vector>
  </TitlesOfParts>
  <Manager>&lt;Comms manager name here&gt;</Manager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Microsoft Ignite</dc:subject>
  <dc:creator>Brieanne Vanderpool</dc:creator>
  <cp:keywords>Microsoft Ignite</cp:keywords>
  <dc:description/>
  <cp:lastModifiedBy>Rob Kuehfus</cp:lastModifiedBy>
  <cp:revision>15</cp:revision>
  <dcterms:created xsi:type="dcterms:W3CDTF">2018-08-10T17:04:28Z</dcterms:created>
  <dcterms:modified xsi:type="dcterms:W3CDTF">2018-10-15T13:02:24Z</dcterms:modified>
  <cp:category>Microsoft Ignite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0x010100606EF5350B4AC34299E527B9221D6B5E001A2DF7EB5935C14F830206357EC2322C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>36;#Orange County Convention Center|bd993e89-aa48-4695-84e0-3b53e88b1a79</vt:lpwstr>
  </property>
  <property fmtid="{D5CDD505-2E9C-101B-9397-08002B2CF9AE}" pid="7" name="Track">
    <vt:lpwstr/>
  </property>
  <property fmtid="{D5CDD505-2E9C-101B-9397-08002B2CF9AE}" pid="8" name="Event Location">
    <vt:lpwstr>88;#Orlando|8cc4ed56-1866-4501-a22c-89aafde6f59b</vt:lpwstr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MSIP_Label_f42aa342-8706-4288-bd11-ebb85995028c_Enabled">
    <vt:lpwstr>True</vt:lpwstr>
  </property>
  <property fmtid="{D5CDD505-2E9C-101B-9397-08002B2CF9AE}" pid="12" name="MSIP_Label_f42aa342-8706-4288-bd11-ebb85995028c_SiteId">
    <vt:lpwstr>72f988bf-86f1-41af-91ab-2d7cd011db47</vt:lpwstr>
  </property>
  <property fmtid="{D5CDD505-2E9C-101B-9397-08002B2CF9AE}" pid="13" name="MSIP_Label_f42aa342-8706-4288-bd11-ebb85995028c_Ref">
    <vt:lpwstr>https://api.informationprotection.azure.com/api/72f988bf-86f1-41af-91ab-2d7cd011db47</vt:lpwstr>
  </property>
  <property fmtid="{D5CDD505-2E9C-101B-9397-08002B2CF9AE}" pid="14" name="MSIP_Label_f42aa342-8706-4288-bd11-ebb85995028c_Owner">
    <vt:lpwstr>maryfj@microsoft.com</vt:lpwstr>
  </property>
  <property fmtid="{D5CDD505-2E9C-101B-9397-08002B2CF9AE}" pid="15" name="MSIP_Label_f42aa342-8706-4288-bd11-ebb85995028c_SetDate">
    <vt:lpwstr>2017-08-29T14:27:20.8568347-07:00</vt:lpwstr>
  </property>
  <property fmtid="{D5CDD505-2E9C-101B-9397-08002B2CF9AE}" pid="16" name="MSIP_Label_f42aa342-8706-4288-bd11-ebb85995028c_Name">
    <vt:lpwstr>General</vt:lpwstr>
  </property>
  <property fmtid="{D5CDD505-2E9C-101B-9397-08002B2CF9AE}" pid="17" name="MSIP_Label_f42aa342-8706-4288-bd11-ebb85995028c_Application">
    <vt:lpwstr>Microsoft Azure Information Protection</vt:lpwstr>
  </property>
  <property fmtid="{D5CDD505-2E9C-101B-9397-08002B2CF9AE}" pid="18" name="MSIP_Label_f42aa342-8706-4288-bd11-ebb85995028c_Extended_MSFT_Method">
    <vt:lpwstr>Automatic</vt:lpwstr>
  </property>
  <property fmtid="{D5CDD505-2E9C-101B-9397-08002B2CF9AE}" pid="19" name="Sensitivity">
    <vt:lpwstr>General</vt:lpwstr>
  </property>
  <property fmtid="{D5CDD505-2E9C-101B-9397-08002B2CF9AE}" pid="20" name="TaxKeyword">
    <vt:lpwstr>87;#Microsoft Ignite|9323c522-fe4b-4922-816b-10a1920d7afb</vt:lpwstr>
  </property>
  <property fmtid="{D5CDD505-2E9C-101B-9397-08002B2CF9AE}" pid="21" name="Event Name">
    <vt:lpwstr>35;#Microsoft Ignite|9323c522-fe4b-4922-816b-10a1920d7afb</vt:lpwstr>
  </property>
  <property fmtid="{D5CDD505-2E9C-101B-9397-08002B2CF9AE}" pid="22" name="Audience1">
    <vt:lpwstr/>
  </property>
</Properties>
</file>